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81" r:id="rId1"/>
  </p:sldMasterIdLst>
  <p:notesMasterIdLst>
    <p:notesMasterId r:id="rId21"/>
  </p:notesMasterIdLst>
  <p:sldIdLst>
    <p:sldId id="256" r:id="rId2"/>
    <p:sldId id="260" r:id="rId3"/>
    <p:sldId id="279" r:id="rId4"/>
    <p:sldId id="277" r:id="rId5"/>
    <p:sldId id="261" r:id="rId6"/>
    <p:sldId id="278" r:id="rId7"/>
    <p:sldId id="293" r:id="rId8"/>
    <p:sldId id="294" r:id="rId9"/>
    <p:sldId id="263" r:id="rId10"/>
    <p:sldId id="281" r:id="rId11"/>
    <p:sldId id="291" r:id="rId12"/>
    <p:sldId id="284" r:id="rId13"/>
    <p:sldId id="285" r:id="rId14"/>
    <p:sldId id="286" r:id="rId15"/>
    <p:sldId id="288" r:id="rId16"/>
    <p:sldId id="289" r:id="rId17"/>
    <p:sldId id="282" r:id="rId18"/>
    <p:sldId id="283" r:id="rId19"/>
    <p:sldId id="29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52"/>
    <p:restoredTop sz="94648"/>
  </p:normalViewPr>
  <p:slideViewPr>
    <p:cSldViewPr snapToGrid="0" snapToObjects="1">
      <p:cViewPr varScale="1">
        <p:scale>
          <a:sx n="81" d="100"/>
          <a:sy n="81" d="100"/>
        </p:scale>
        <p:origin x="466" y="62"/>
      </p:cViewPr>
      <p:guideLst/>
    </p:cSldViewPr>
  </p:slideViewPr>
  <p:notesTextViewPr>
    <p:cViewPr>
      <p:scale>
        <a:sx n="1" d="1"/>
        <a:sy n="1" d="1"/>
      </p:scale>
      <p:origin x="0" y="0"/>
    </p:cViewPr>
  </p:notesTextViewPr>
  <p:sorterViewPr>
    <p:cViewPr>
      <p:scale>
        <a:sx n="120" d="100"/>
        <a:sy n="120" d="100"/>
      </p:scale>
      <p:origin x="0" y="-454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jpe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eg>
</file>

<file path=ppt/media/image22.jpeg>
</file>

<file path=ppt/media/image3.jpeg>
</file>

<file path=ppt/media/image4.jpe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2345AF-00C2-234F-BF11-6DB8DA6AA751}" type="datetimeFigureOut">
              <a:rPr lang="en-US" smtClean="0"/>
              <a:t>9/27/2021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CF7048-9EFD-4447-A28E-E4ACE6F3C4FE}" type="slidenum">
              <a:rPr lang="en-US" smtClean="0"/>
              <a:t>‹#›</a:t>
            </a:fld>
            <a:endParaRPr lang="en-US"/>
          </a:p>
        </p:txBody>
      </p:sp>
    </p:spTree>
    <p:extLst>
      <p:ext uri="{BB962C8B-B14F-4D97-AF65-F5344CB8AC3E}">
        <p14:creationId xmlns:p14="http://schemas.microsoft.com/office/powerpoint/2010/main" val="1801077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Karen</a:t>
            </a:r>
          </a:p>
        </p:txBody>
      </p:sp>
      <p:sp>
        <p:nvSpPr>
          <p:cNvPr id="4" name="Slide Number Placeholder 3"/>
          <p:cNvSpPr>
            <a:spLocks noGrp="1"/>
          </p:cNvSpPr>
          <p:nvPr>
            <p:ph type="sldNum" sz="quarter" idx="5"/>
          </p:nvPr>
        </p:nvSpPr>
        <p:spPr/>
        <p:txBody>
          <a:bodyPr/>
          <a:lstStyle/>
          <a:p>
            <a:fld id="{04CF7048-9EFD-4447-A28E-E4ACE6F3C4FE}" type="slidenum">
              <a:rPr lang="en-US" smtClean="0"/>
              <a:t>1</a:t>
            </a:fld>
            <a:endParaRPr lang="en-US"/>
          </a:p>
        </p:txBody>
      </p:sp>
    </p:spTree>
    <p:extLst>
      <p:ext uri="{BB962C8B-B14F-4D97-AF65-F5344CB8AC3E}">
        <p14:creationId xmlns:p14="http://schemas.microsoft.com/office/powerpoint/2010/main" val="30046527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Micheal</a:t>
            </a:r>
            <a:endParaRPr lang="en-US" dirty="0"/>
          </a:p>
        </p:txBody>
      </p:sp>
      <p:sp>
        <p:nvSpPr>
          <p:cNvPr id="4" name="Slide Number Placeholder 3"/>
          <p:cNvSpPr>
            <a:spLocks noGrp="1"/>
          </p:cNvSpPr>
          <p:nvPr>
            <p:ph type="sldNum" sz="quarter" idx="5"/>
          </p:nvPr>
        </p:nvSpPr>
        <p:spPr/>
        <p:txBody>
          <a:bodyPr/>
          <a:lstStyle/>
          <a:p>
            <a:fld id="{04CF7048-9EFD-4447-A28E-E4ACE6F3C4FE}" type="slidenum">
              <a:rPr lang="en-US" smtClean="0"/>
              <a:t>10</a:t>
            </a:fld>
            <a:endParaRPr lang="en-US"/>
          </a:p>
        </p:txBody>
      </p:sp>
    </p:spTree>
    <p:extLst>
      <p:ext uri="{BB962C8B-B14F-4D97-AF65-F5344CB8AC3E}">
        <p14:creationId xmlns:p14="http://schemas.microsoft.com/office/powerpoint/2010/main" val="15599743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Micheal</a:t>
            </a:r>
            <a:endParaRPr lang="en-US" dirty="0"/>
          </a:p>
        </p:txBody>
      </p:sp>
      <p:sp>
        <p:nvSpPr>
          <p:cNvPr id="4" name="Slide Number Placeholder 3"/>
          <p:cNvSpPr>
            <a:spLocks noGrp="1"/>
          </p:cNvSpPr>
          <p:nvPr>
            <p:ph type="sldNum" sz="quarter" idx="5"/>
          </p:nvPr>
        </p:nvSpPr>
        <p:spPr/>
        <p:txBody>
          <a:bodyPr/>
          <a:lstStyle/>
          <a:p>
            <a:fld id="{04CF7048-9EFD-4447-A28E-E4ACE6F3C4FE}" type="slidenum">
              <a:rPr lang="en-US" smtClean="0"/>
              <a:t>11</a:t>
            </a:fld>
            <a:endParaRPr lang="en-US"/>
          </a:p>
        </p:txBody>
      </p:sp>
    </p:spTree>
    <p:extLst>
      <p:ext uri="{BB962C8B-B14F-4D97-AF65-F5344CB8AC3E}">
        <p14:creationId xmlns:p14="http://schemas.microsoft.com/office/powerpoint/2010/main" val="616154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Nico</a:t>
            </a:r>
          </a:p>
        </p:txBody>
      </p:sp>
      <p:sp>
        <p:nvSpPr>
          <p:cNvPr id="4" name="Slide Number Placeholder 3"/>
          <p:cNvSpPr>
            <a:spLocks noGrp="1"/>
          </p:cNvSpPr>
          <p:nvPr>
            <p:ph type="sldNum" sz="quarter" idx="5"/>
          </p:nvPr>
        </p:nvSpPr>
        <p:spPr/>
        <p:txBody>
          <a:bodyPr/>
          <a:lstStyle/>
          <a:p>
            <a:fld id="{04CF7048-9EFD-4447-A28E-E4ACE6F3C4FE}" type="slidenum">
              <a:rPr lang="en-US" smtClean="0"/>
              <a:t>12</a:t>
            </a:fld>
            <a:endParaRPr lang="en-US"/>
          </a:p>
        </p:txBody>
      </p:sp>
    </p:spTree>
    <p:extLst>
      <p:ext uri="{BB962C8B-B14F-4D97-AF65-F5344CB8AC3E}">
        <p14:creationId xmlns:p14="http://schemas.microsoft.com/office/powerpoint/2010/main" val="1234754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2" indent="-342900">
              <a:lnSpc>
                <a:spcPct val="100000"/>
              </a:lnSpc>
              <a:spcBef>
                <a:spcPts val="0"/>
              </a:spcBef>
              <a:buFont typeface="Wingdings" panose="05000000000000000000" pitchFamily="2" charset="2"/>
              <a:buChar char="q"/>
            </a:pPr>
            <a:r>
              <a:rPr lang="en-US" dirty="0"/>
              <a:t>Nico</a:t>
            </a:r>
          </a:p>
          <a:p>
            <a:pPr marL="342900" lvl="2" indent="-342900">
              <a:lnSpc>
                <a:spcPct val="100000"/>
              </a:lnSpc>
              <a:spcBef>
                <a:spcPts val="0"/>
              </a:spcBef>
              <a:buFont typeface="Wingdings" panose="05000000000000000000" pitchFamily="2" charset="2"/>
              <a:buChar char="q"/>
            </a:pPr>
            <a:r>
              <a:rPr lang="en-US" dirty="0"/>
              <a:t>Informs proper allocation of resources towards the most needed/effective conservation efforts</a:t>
            </a:r>
          </a:p>
          <a:p>
            <a:pPr marL="342900" lvl="2" indent="-342900">
              <a:lnSpc>
                <a:spcPct val="100000"/>
              </a:lnSpc>
              <a:spcBef>
                <a:spcPts val="0"/>
              </a:spcBef>
              <a:buFont typeface="Wingdings" panose="05000000000000000000" pitchFamily="2" charset="2"/>
              <a:buChar char="q"/>
            </a:pPr>
            <a:r>
              <a:rPr lang="en-US" dirty="0"/>
              <a:t>Helps redirect human conflicts such as placement of infrastructure, logging activities, </a:t>
            </a:r>
            <a:r>
              <a:rPr lang="en-US" dirty="0" err="1"/>
              <a:t>etc</a:t>
            </a:r>
            <a:endParaRPr lang="en-US" dirty="0"/>
          </a:p>
          <a:p>
            <a:pPr marL="342900" lvl="2" indent="-342900">
              <a:lnSpc>
                <a:spcPct val="100000"/>
              </a:lnSpc>
              <a:spcBef>
                <a:spcPts val="0"/>
              </a:spcBef>
              <a:buFont typeface="Wingdings" panose="05000000000000000000" pitchFamily="2" charset="2"/>
              <a:buChar char="q"/>
            </a:pPr>
            <a:r>
              <a:rPr lang="en-US" dirty="0"/>
              <a:t>Automation makes integration with awareness applications seamless</a:t>
            </a:r>
          </a:p>
          <a:p>
            <a:endParaRPr lang="en-US" b="1" dirty="0"/>
          </a:p>
        </p:txBody>
      </p:sp>
      <p:sp>
        <p:nvSpPr>
          <p:cNvPr id="4" name="Slide Number Placeholder 3"/>
          <p:cNvSpPr>
            <a:spLocks noGrp="1"/>
          </p:cNvSpPr>
          <p:nvPr>
            <p:ph type="sldNum" sz="quarter" idx="5"/>
          </p:nvPr>
        </p:nvSpPr>
        <p:spPr/>
        <p:txBody>
          <a:bodyPr/>
          <a:lstStyle/>
          <a:p>
            <a:fld id="{04CF7048-9EFD-4447-A28E-E4ACE6F3C4FE}" type="slidenum">
              <a:rPr lang="en-US" smtClean="0"/>
              <a:t>13</a:t>
            </a:fld>
            <a:endParaRPr lang="en-US"/>
          </a:p>
        </p:txBody>
      </p:sp>
    </p:spTree>
    <p:extLst>
      <p:ext uri="{BB962C8B-B14F-4D97-AF65-F5344CB8AC3E}">
        <p14:creationId xmlns:p14="http://schemas.microsoft.com/office/powerpoint/2010/main" val="18299688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2" indent="-342900">
              <a:lnSpc>
                <a:spcPct val="100000"/>
              </a:lnSpc>
              <a:spcBef>
                <a:spcPts val="0"/>
              </a:spcBef>
              <a:buFont typeface="Wingdings" panose="05000000000000000000" pitchFamily="2" charset="2"/>
              <a:buChar char="q"/>
            </a:pPr>
            <a:r>
              <a:rPr lang="en-US" dirty="0"/>
              <a:t>Nico</a:t>
            </a:r>
          </a:p>
          <a:p>
            <a:pPr marL="342900" lvl="2" indent="-342900">
              <a:lnSpc>
                <a:spcPct val="100000"/>
              </a:lnSpc>
              <a:spcBef>
                <a:spcPts val="0"/>
              </a:spcBef>
              <a:buFont typeface="Wingdings" panose="05000000000000000000" pitchFamily="2" charset="2"/>
              <a:buChar char="q"/>
            </a:pPr>
            <a:r>
              <a:rPr lang="en-US" dirty="0"/>
              <a:t>Informs proper allocation of resources towards the most needed/effective conservation efforts</a:t>
            </a:r>
          </a:p>
          <a:p>
            <a:pPr marL="342900" lvl="2" indent="-342900">
              <a:lnSpc>
                <a:spcPct val="100000"/>
              </a:lnSpc>
              <a:spcBef>
                <a:spcPts val="0"/>
              </a:spcBef>
              <a:buFont typeface="Wingdings" panose="05000000000000000000" pitchFamily="2" charset="2"/>
              <a:buChar char="q"/>
            </a:pPr>
            <a:r>
              <a:rPr lang="en-US" dirty="0"/>
              <a:t>Helps redirect human conflicts such as placement of infrastructure, logging activities, </a:t>
            </a:r>
            <a:r>
              <a:rPr lang="en-US" dirty="0" err="1"/>
              <a:t>etc</a:t>
            </a:r>
            <a:endParaRPr lang="en-US" dirty="0"/>
          </a:p>
          <a:p>
            <a:pPr marL="342900" lvl="2" indent="-342900">
              <a:lnSpc>
                <a:spcPct val="100000"/>
              </a:lnSpc>
              <a:spcBef>
                <a:spcPts val="0"/>
              </a:spcBef>
              <a:buFont typeface="Wingdings" panose="05000000000000000000" pitchFamily="2" charset="2"/>
              <a:buChar char="q"/>
            </a:pPr>
            <a:r>
              <a:rPr lang="en-US" dirty="0"/>
              <a:t>Automation makes integration with awareness applications seamless</a:t>
            </a:r>
          </a:p>
          <a:p>
            <a:endParaRPr lang="en-US" b="1" dirty="0"/>
          </a:p>
        </p:txBody>
      </p:sp>
      <p:sp>
        <p:nvSpPr>
          <p:cNvPr id="4" name="Slide Number Placeholder 3"/>
          <p:cNvSpPr>
            <a:spLocks noGrp="1"/>
          </p:cNvSpPr>
          <p:nvPr>
            <p:ph type="sldNum" sz="quarter" idx="5"/>
          </p:nvPr>
        </p:nvSpPr>
        <p:spPr/>
        <p:txBody>
          <a:bodyPr/>
          <a:lstStyle/>
          <a:p>
            <a:fld id="{04CF7048-9EFD-4447-A28E-E4ACE6F3C4FE}" type="slidenum">
              <a:rPr lang="en-US" smtClean="0"/>
              <a:t>14</a:t>
            </a:fld>
            <a:endParaRPr lang="en-US"/>
          </a:p>
        </p:txBody>
      </p:sp>
    </p:spTree>
    <p:extLst>
      <p:ext uri="{BB962C8B-B14F-4D97-AF65-F5344CB8AC3E}">
        <p14:creationId xmlns:p14="http://schemas.microsoft.com/office/powerpoint/2010/main" val="45380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Nico</a:t>
            </a:r>
          </a:p>
        </p:txBody>
      </p:sp>
      <p:sp>
        <p:nvSpPr>
          <p:cNvPr id="4" name="Slide Number Placeholder 3"/>
          <p:cNvSpPr>
            <a:spLocks noGrp="1"/>
          </p:cNvSpPr>
          <p:nvPr>
            <p:ph type="sldNum" sz="quarter" idx="5"/>
          </p:nvPr>
        </p:nvSpPr>
        <p:spPr/>
        <p:txBody>
          <a:bodyPr/>
          <a:lstStyle/>
          <a:p>
            <a:fld id="{04CF7048-9EFD-4447-A28E-E4ACE6F3C4FE}" type="slidenum">
              <a:rPr lang="en-US" smtClean="0"/>
              <a:t>15</a:t>
            </a:fld>
            <a:endParaRPr lang="en-US"/>
          </a:p>
        </p:txBody>
      </p:sp>
    </p:spTree>
    <p:extLst>
      <p:ext uri="{BB962C8B-B14F-4D97-AF65-F5344CB8AC3E}">
        <p14:creationId xmlns:p14="http://schemas.microsoft.com/office/powerpoint/2010/main" val="12561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Nico</a:t>
            </a:r>
          </a:p>
        </p:txBody>
      </p:sp>
      <p:sp>
        <p:nvSpPr>
          <p:cNvPr id="4" name="Slide Number Placeholder 3"/>
          <p:cNvSpPr>
            <a:spLocks noGrp="1"/>
          </p:cNvSpPr>
          <p:nvPr>
            <p:ph type="sldNum" sz="quarter" idx="5"/>
          </p:nvPr>
        </p:nvSpPr>
        <p:spPr/>
        <p:txBody>
          <a:bodyPr/>
          <a:lstStyle/>
          <a:p>
            <a:fld id="{04CF7048-9EFD-4447-A28E-E4ACE6F3C4FE}" type="slidenum">
              <a:rPr lang="en-US" smtClean="0"/>
              <a:t>16</a:t>
            </a:fld>
            <a:endParaRPr lang="en-US"/>
          </a:p>
        </p:txBody>
      </p:sp>
    </p:spTree>
    <p:extLst>
      <p:ext uri="{BB962C8B-B14F-4D97-AF65-F5344CB8AC3E}">
        <p14:creationId xmlns:p14="http://schemas.microsoft.com/office/powerpoint/2010/main" val="32234366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Micheal</a:t>
            </a:r>
            <a:endParaRPr lang="en-US" dirty="0"/>
          </a:p>
        </p:txBody>
      </p:sp>
      <p:sp>
        <p:nvSpPr>
          <p:cNvPr id="4" name="Slide Number Placeholder 3"/>
          <p:cNvSpPr>
            <a:spLocks noGrp="1"/>
          </p:cNvSpPr>
          <p:nvPr>
            <p:ph type="sldNum" sz="quarter" idx="5"/>
          </p:nvPr>
        </p:nvSpPr>
        <p:spPr/>
        <p:txBody>
          <a:bodyPr/>
          <a:lstStyle/>
          <a:p>
            <a:fld id="{04CF7048-9EFD-4447-A28E-E4ACE6F3C4FE}" type="slidenum">
              <a:rPr lang="en-US" smtClean="0"/>
              <a:t>17</a:t>
            </a:fld>
            <a:endParaRPr lang="en-US"/>
          </a:p>
        </p:txBody>
      </p:sp>
    </p:spTree>
    <p:extLst>
      <p:ext uri="{BB962C8B-B14F-4D97-AF65-F5344CB8AC3E}">
        <p14:creationId xmlns:p14="http://schemas.microsoft.com/office/powerpoint/2010/main" val="26746901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Norman</a:t>
            </a:r>
          </a:p>
        </p:txBody>
      </p:sp>
      <p:sp>
        <p:nvSpPr>
          <p:cNvPr id="4" name="Slide Number Placeholder 3"/>
          <p:cNvSpPr>
            <a:spLocks noGrp="1"/>
          </p:cNvSpPr>
          <p:nvPr>
            <p:ph type="sldNum" sz="quarter" idx="5"/>
          </p:nvPr>
        </p:nvSpPr>
        <p:spPr/>
        <p:txBody>
          <a:bodyPr/>
          <a:lstStyle/>
          <a:p>
            <a:fld id="{04CF7048-9EFD-4447-A28E-E4ACE6F3C4FE}" type="slidenum">
              <a:rPr lang="en-US" smtClean="0"/>
              <a:t>18</a:t>
            </a:fld>
            <a:endParaRPr lang="en-US"/>
          </a:p>
        </p:txBody>
      </p:sp>
    </p:spTree>
    <p:extLst>
      <p:ext uri="{BB962C8B-B14F-4D97-AF65-F5344CB8AC3E}">
        <p14:creationId xmlns:p14="http://schemas.microsoft.com/office/powerpoint/2010/main" val="4591594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Nico</a:t>
            </a:r>
          </a:p>
        </p:txBody>
      </p:sp>
      <p:sp>
        <p:nvSpPr>
          <p:cNvPr id="4" name="Slide Number Placeholder 3"/>
          <p:cNvSpPr>
            <a:spLocks noGrp="1"/>
          </p:cNvSpPr>
          <p:nvPr>
            <p:ph type="sldNum" sz="quarter" idx="5"/>
          </p:nvPr>
        </p:nvSpPr>
        <p:spPr/>
        <p:txBody>
          <a:bodyPr/>
          <a:lstStyle/>
          <a:p>
            <a:fld id="{04CF7048-9EFD-4447-A28E-E4ACE6F3C4FE}" type="slidenum">
              <a:rPr lang="en-US" smtClean="0"/>
              <a:t>19</a:t>
            </a:fld>
            <a:endParaRPr lang="en-US"/>
          </a:p>
        </p:txBody>
      </p:sp>
    </p:spTree>
    <p:extLst>
      <p:ext uri="{BB962C8B-B14F-4D97-AF65-F5344CB8AC3E}">
        <p14:creationId xmlns:p14="http://schemas.microsoft.com/office/powerpoint/2010/main" val="20396812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Karen</a:t>
            </a:r>
          </a:p>
        </p:txBody>
      </p:sp>
      <p:sp>
        <p:nvSpPr>
          <p:cNvPr id="4" name="Slide Number Placeholder 3"/>
          <p:cNvSpPr>
            <a:spLocks noGrp="1"/>
          </p:cNvSpPr>
          <p:nvPr>
            <p:ph type="sldNum" sz="quarter" idx="5"/>
          </p:nvPr>
        </p:nvSpPr>
        <p:spPr/>
        <p:txBody>
          <a:bodyPr/>
          <a:lstStyle/>
          <a:p>
            <a:fld id="{04CF7048-9EFD-4447-A28E-E4ACE6F3C4FE}" type="slidenum">
              <a:rPr lang="en-US" smtClean="0"/>
              <a:t>2</a:t>
            </a:fld>
            <a:endParaRPr lang="en-US"/>
          </a:p>
        </p:txBody>
      </p:sp>
    </p:spTree>
    <p:extLst>
      <p:ext uri="{BB962C8B-B14F-4D97-AF65-F5344CB8AC3E}">
        <p14:creationId xmlns:p14="http://schemas.microsoft.com/office/powerpoint/2010/main" val="18497761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Johnny </a:t>
            </a:r>
          </a:p>
        </p:txBody>
      </p:sp>
      <p:sp>
        <p:nvSpPr>
          <p:cNvPr id="4" name="Slide Number Placeholder 3"/>
          <p:cNvSpPr>
            <a:spLocks noGrp="1"/>
          </p:cNvSpPr>
          <p:nvPr>
            <p:ph type="sldNum" sz="quarter" idx="5"/>
          </p:nvPr>
        </p:nvSpPr>
        <p:spPr/>
        <p:txBody>
          <a:bodyPr/>
          <a:lstStyle/>
          <a:p>
            <a:fld id="{04CF7048-9EFD-4447-A28E-E4ACE6F3C4FE}" type="slidenum">
              <a:rPr lang="en-US" smtClean="0"/>
              <a:t>3</a:t>
            </a:fld>
            <a:endParaRPr lang="en-US"/>
          </a:p>
        </p:txBody>
      </p:sp>
    </p:spTree>
    <p:extLst>
      <p:ext uri="{BB962C8B-B14F-4D97-AF65-F5344CB8AC3E}">
        <p14:creationId xmlns:p14="http://schemas.microsoft.com/office/powerpoint/2010/main" val="1105009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Karen</a:t>
            </a:r>
          </a:p>
        </p:txBody>
      </p:sp>
      <p:sp>
        <p:nvSpPr>
          <p:cNvPr id="4" name="Slide Number Placeholder 3"/>
          <p:cNvSpPr>
            <a:spLocks noGrp="1"/>
          </p:cNvSpPr>
          <p:nvPr>
            <p:ph type="sldNum" sz="quarter" idx="5"/>
          </p:nvPr>
        </p:nvSpPr>
        <p:spPr/>
        <p:txBody>
          <a:bodyPr/>
          <a:lstStyle/>
          <a:p>
            <a:fld id="{04CF7048-9EFD-4447-A28E-E4ACE6F3C4FE}" type="slidenum">
              <a:rPr lang="en-US" smtClean="0"/>
              <a:t>4</a:t>
            </a:fld>
            <a:endParaRPr lang="en-US"/>
          </a:p>
        </p:txBody>
      </p:sp>
    </p:spTree>
    <p:extLst>
      <p:ext uri="{BB962C8B-B14F-4D97-AF65-F5344CB8AC3E}">
        <p14:creationId xmlns:p14="http://schemas.microsoft.com/office/powerpoint/2010/main" val="16048584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Johnny</a:t>
            </a:r>
          </a:p>
        </p:txBody>
      </p:sp>
      <p:sp>
        <p:nvSpPr>
          <p:cNvPr id="4" name="Slide Number Placeholder 3"/>
          <p:cNvSpPr>
            <a:spLocks noGrp="1"/>
          </p:cNvSpPr>
          <p:nvPr>
            <p:ph type="sldNum" sz="quarter" idx="5"/>
          </p:nvPr>
        </p:nvSpPr>
        <p:spPr/>
        <p:txBody>
          <a:bodyPr/>
          <a:lstStyle/>
          <a:p>
            <a:fld id="{04CF7048-9EFD-4447-A28E-E4ACE6F3C4FE}" type="slidenum">
              <a:rPr lang="en-US" smtClean="0"/>
              <a:t>5</a:t>
            </a:fld>
            <a:endParaRPr lang="en-US"/>
          </a:p>
        </p:txBody>
      </p:sp>
    </p:spTree>
    <p:extLst>
      <p:ext uri="{BB962C8B-B14F-4D97-AF65-F5344CB8AC3E}">
        <p14:creationId xmlns:p14="http://schemas.microsoft.com/office/powerpoint/2010/main" val="21777409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Johnny</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04CF7048-9EFD-4447-A28E-E4ACE6F3C4F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58720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Fernando</a:t>
            </a:r>
          </a:p>
        </p:txBody>
      </p:sp>
      <p:sp>
        <p:nvSpPr>
          <p:cNvPr id="4" name="Slide Number Placeholder 3"/>
          <p:cNvSpPr>
            <a:spLocks noGrp="1"/>
          </p:cNvSpPr>
          <p:nvPr>
            <p:ph type="sldNum" sz="quarter" idx="5"/>
          </p:nvPr>
        </p:nvSpPr>
        <p:spPr/>
        <p:txBody>
          <a:bodyPr/>
          <a:lstStyle/>
          <a:p>
            <a:fld id="{04CF7048-9EFD-4447-A28E-E4ACE6F3C4FE}" type="slidenum">
              <a:rPr lang="en-US" smtClean="0"/>
              <a:t>7</a:t>
            </a:fld>
            <a:endParaRPr lang="en-US"/>
          </a:p>
        </p:txBody>
      </p:sp>
    </p:spTree>
    <p:extLst>
      <p:ext uri="{BB962C8B-B14F-4D97-AF65-F5344CB8AC3E}">
        <p14:creationId xmlns:p14="http://schemas.microsoft.com/office/powerpoint/2010/main" val="2990407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Fernando</a:t>
            </a:r>
          </a:p>
        </p:txBody>
      </p:sp>
      <p:sp>
        <p:nvSpPr>
          <p:cNvPr id="4" name="Slide Number Placeholder 3"/>
          <p:cNvSpPr>
            <a:spLocks noGrp="1"/>
          </p:cNvSpPr>
          <p:nvPr>
            <p:ph type="sldNum" sz="quarter" idx="5"/>
          </p:nvPr>
        </p:nvSpPr>
        <p:spPr/>
        <p:txBody>
          <a:bodyPr/>
          <a:lstStyle/>
          <a:p>
            <a:fld id="{04CF7048-9EFD-4447-A28E-E4ACE6F3C4FE}" type="slidenum">
              <a:rPr lang="en-US" smtClean="0"/>
              <a:t>8</a:t>
            </a:fld>
            <a:endParaRPr lang="en-US"/>
          </a:p>
        </p:txBody>
      </p:sp>
    </p:spTree>
    <p:extLst>
      <p:ext uri="{BB962C8B-B14F-4D97-AF65-F5344CB8AC3E}">
        <p14:creationId xmlns:p14="http://schemas.microsoft.com/office/powerpoint/2010/main" val="40915835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Micheal</a:t>
            </a:r>
            <a:endParaRPr lang="en-US" dirty="0"/>
          </a:p>
        </p:txBody>
      </p:sp>
      <p:sp>
        <p:nvSpPr>
          <p:cNvPr id="4" name="Slide Number Placeholder 3"/>
          <p:cNvSpPr>
            <a:spLocks noGrp="1"/>
          </p:cNvSpPr>
          <p:nvPr>
            <p:ph type="sldNum" sz="quarter" idx="5"/>
          </p:nvPr>
        </p:nvSpPr>
        <p:spPr/>
        <p:txBody>
          <a:bodyPr/>
          <a:lstStyle/>
          <a:p>
            <a:fld id="{04CF7048-9EFD-4447-A28E-E4ACE6F3C4FE}" type="slidenum">
              <a:rPr lang="en-US" smtClean="0"/>
              <a:t>9</a:t>
            </a:fld>
            <a:endParaRPr lang="en-US"/>
          </a:p>
        </p:txBody>
      </p:sp>
    </p:spTree>
    <p:extLst>
      <p:ext uri="{BB962C8B-B14F-4D97-AF65-F5344CB8AC3E}">
        <p14:creationId xmlns:p14="http://schemas.microsoft.com/office/powerpoint/2010/main" val="12848880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191560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149722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6084646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973858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168066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5056525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213810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730876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727711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7238679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9/27/2021</a:t>
            </a:fld>
            <a:endParaRPr lang="en-US"/>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944667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fld id="{64F0E216-BA48-4F04-AC4F-645AA0DD6AC6}" type="datetimeFigureOut">
              <a:rPr lang="en-US" smtClean="0"/>
              <a:pPr/>
              <a:t>9/27/2021</a:t>
            </a:fld>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2279538346"/>
      </p:ext>
    </p:extLst>
  </p:cSld>
  <p:clrMap bg1="dk1" tx1="lt1" bg2="dk2" tx2="lt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Lst>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www.motherjones.com/environment/2015/04/usda-federal-animal-kill-list"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abc13.com/news/coyote-hunter-kills-endangered-wolf-by-mistake/455325/"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video" Target="https://www.youtube.com/embed/ATBunvMyLuA?feature=oembed" TargetMode="External"/><Relationship Id="rId4" Type="http://schemas.openxmlformats.org/officeDocument/2006/relationships/image" Target="../media/image22.jpe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A5B2A81-2C8E-4963-AFD4-E539D168B4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778EFA-93FA-8E4F-89DA-25E5C4F03FD8}"/>
              </a:ext>
            </a:extLst>
          </p:cNvPr>
          <p:cNvSpPr>
            <a:spLocks noGrp="1"/>
          </p:cNvSpPr>
          <p:nvPr>
            <p:ph type="ctrTitle"/>
          </p:nvPr>
        </p:nvSpPr>
        <p:spPr>
          <a:xfrm>
            <a:off x="4983900" y="1079500"/>
            <a:ext cx="6119131" cy="2138400"/>
          </a:xfrm>
        </p:spPr>
        <p:txBody>
          <a:bodyPr>
            <a:normAutofit/>
          </a:bodyPr>
          <a:lstStyle/>
          <a:p>
            <a:r>
              <a:rPr lang="en-US" dirty="0">
                <a:latin typeface="+mn-lt"/>
              </a:rPr>
              <a:t>Feline Classification </a:t>
            </a:r>
            <a:br>
              <a:rPr lang="en-US" dirty="0">
                <a:latin typeface="+mn-lt"/>
              </a:rPr>
            </a:br>
            <a:r>
              <a:rPr lang="en-US" dirty="0">
                <a:latin typeface="+mn-lt"/>
              </a:rPr>
              <a:t>ML Model</a:t>
            </a:r>
          </a:p>
        </p:txBody>
      </p:sp>
      <p:sp>
        <p:nvSpPr>
          <p:cNvPr id="3" name="Subtitle 2">
            <a:extLst>
              <a:ext uri="{FF2B5EF4-FFF2-40B4-BE49-F238E27FC236}">
                <a16:creationId xmlns:a16="http://schemas.microsoft.com/office/drawing/2014/main" id="{17ED87D1-CF8E-2748-8E3C-FAD0160DBBC3}"/>
              </a:ext>
            </a:extLst>
          </p:cNvPr>
          <p:cNvSpPr>
            <a:spLocks noGrp="1"/>
          </p:cNvSpPr>
          <p:nvPr>
            <p:ph type="subTitle" idx="1"/>
          </p:nvPr>
        </p:nvSpPr>
        <p:spPr>
          <a:xfrm>
            <a:off x="4980779" y="4113213"/>
            <a:ext cx="6125372" cy="1655762"/>
          </a:xfrm>
        </p:spPr>
        <p:txBody>
          <a:bodyPr>
            <a:normAutofit/>
          </a:bodyPr>
          <a:lstStyle/>
          <a:p>
            <a:r>
              <a:rPr lang="en-US" dirty="0"/>
              <a:t>By Johnny, Karen, Michael, Fernando, Norman, Nico</a:t>
            </a:r>
          </a:p>
        </p:txBody>
      </p:sp>
      <p:pic>
        <p:nvPicPr>
          <p:cNvPr id="4" name="Picture 3" descr="Three people on a boat near icebergs">
            <a:extLst>
              <a:ext uri="{FF2B5EF4-FFF2-40B4-BE49-F238E27FC236}">
                <a16:creationId xmlns:a16="http://schemas.microsoft.com/office/drawing/2014/main" id="{73C8D544-6374-4ECB-837E-6529785A8D3E}"/>
              </a:ext>
            </a:extLst>
          </p:cNvPr>
          <p:cNvPicPr>
            <a:picLocks noChangeAspect="1"/>
          </p:cNvPicPr>
          <p:nvPr/>
        </p:nvPicPr>
        <p:blipFill rotWithShape="1">
          <a:blip r:embed="rId3"/>
          <a:srcRect l="39712" r="31976" b="-1"/>
          <a:stretch/>
        </p:blipFill>
        <p:spPr>
          <a:xfrm>
            <a:off x="20" y="10"/>
            <a:ext cx="3863955" cy="6857989"/>
          </a:xfrm>
          <a:prstGeom prst="rect">
            <a:avLst/>
          </a:prstGeom>
        </p:spPr>
      </p:pic>
      <p:cxnSp>
        <p:nvCxnSpPr>
          <p:cNvPr id="11" name="Straight Connector 10">
            <a:extLst>
              <a:ext uri="{FF2B5EF4-FFF2-40B4-BE49-F238E27FC236}">
                <a16:creationId xmlns:a16="http://schemas.microsoft.com/office/drawing/2014/main" id="{9E7C23BC-DAA6-40E1-8166-B8C4439D1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73465"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6" name="Picture 5" descr="A wolf in the snow&#10;&#10;Description automatically generated">
            <a:extLst>
              <a:ext uri="{FF2B5EF4-FFF2-40B4-BE49-F238E27FC236}">
                <a16:creationId xmlns:a16="http://schemas.microsoft.com/office/drawing/2014/main" id="{E961613E-0B11-2F42-9F88-FB72F0D8E3B2}"/>
              </a:ext>
            </a:extLst>
          </p:cNvPr>
          <p:cNvPicPr>
            <a:picLocks noChangeAspect="1"/>
          </p:cNvPicPr>
          <p:nvPr/>
        </p:nvPicPr>
        <p:blipFill rotWithShape="1">
          <a:blip r:embed="rId4"/>
          <a:srcRect l="24141" r="45109"/>
          <a:stretch/>
        </p:blipFill>
        <p:spPr>
          <a:xfrm>
            <a:off x="1324831" y="-11630"/>
            <a:ext cx="3093705" cy="6858000"/>
          </a:xfrm>
          <a:prstGeom prst="rect">
            <a:avLst/>
          </a:prstGeom>
        </p:spPr>
      </p:pic>
    </p:spTree>
    <p:extLst>
      <p:ext uri="{BB962C8B-B14F-4D97-AF65-F5344CB8AC3E}">
        <p14:creationId xmlns:p14="http://schemas.microsoft.com/office/powerpoint/2010/main" val="15477129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2710-B07A-FF4F-BEF4-919DFFB1A756}"/>
              </a:ext>
            </a:extLst>
          </p:cNvPr>
          <p:cNvSpPr>
            <a:spLocks noGrp="1"/>
          </p:cNvSpPr>
          <p:nvPr>
            <p:ph type="title"/>
          </p:nvPr>
        </p:nvSpPr>
        <p:spPr>
          <a:xfrm>
            <a:off x="250825" y="268288"/>
            <a:ext cx="10026650" cy="655637"/>
          </a:xfrm>
        </p:spPr>
        <p:txBody>
          <a:bodyPr/>
          <a:lstStyle/>
          <a:p>
            <a:r>
              <a:rPr lang="en-US" dirty="0">
                <a:latin typeface="+mn-lt"/>
              </a:rPr>
              <a:t>Challenges With Model</a:t>
            </a:r>
          </a:p>
        </p:txBody>
      </p:sp>
      <p:sp>
        <p:nvSpPr>
          <p:cNvPr id="3" name="Content Placeholder 2">
            <a:extLst>
              <a:ext uri="{FF2B5EF4-FFF2-40B4-BE49-F238E27FC236}">
                <a16:creationId xmlns:a16="http://schemas.microsoft.com/office/drawing/2014/main" id="{D31158DA-CC21-E34B-9EB5-4DBE85C2A792}"/>
              </a:ext>
            </a:extLst>
          </p:cNvPr>
          <p:cNvSpPr>
            <a:spLocks noGrp="1"/>
          </p:cNvSpPr>
          <p:nvPr>
            <p:ph idx="1"/>
          </p:nvPr>
        </p:nvSpPr>
        <p:spPr>
          <a:xfrm>
            <a:off x="250825" y="1074964"/>
            <a:ext cx="5214937" cy="5792561"/>
          </a:xfrm>
        </p:spPr>
        <p:txBody>
          <a:bodyPr numCol="1">
            <a:normAutofit/>
          </a:bodyPr>
          <a:lstStyle/>
          <a:p>
            <a:pPr>
              <a:lnSpc>
                <a:spcPct val="100000"/>
              </a:lnSpc>
            </a:pPr>
            <a:r>
              <a:rPr lang="en-US" dirty="0"/>
              <a:t>Model was hard to train due to disconnects from server when learning after a few hours</a:t>
            </a:r>
          </a:p>
          <a:p>
            <a:pPr marL="0" indent="0">
              <a:lnSpc>
                <a:spcPct val="100000"/>
              </a:lnSpc>
              <a:buNone/>
            </a:pPr>
            <a:endParaRPr lang="en-US" dirty="0"/>
          </a:p>
          <a:p>
            <a:pPr fontAlgn="base">
              <a:lnSpc>
                <a:spcPct val="100000"/>
              </a:lnSpc>
            </a:pPr>
            <a:r>
              <a:rPr lang="en-US" dirty="0"/>
              <a:t>Was able to increase training speed by removing some classes - this also ultimately reduced the error rate as the removed classes were the ones with the least amount of images</a:t>
            </a:r>
          </a:p>
          <a:p>
            <a:pPr marL="0" indent="0" fontAlgn="base">
              <a:lnSpc>
                <a:spcPct val="100000"/>
              </a:lnSpc>
              <a:buNone/>
            </a:pPr>
            <a:endParaRPr lang="en-US" dirty="0"/>
          </a:p>
          <a:p>
            <a:pPr fontAlgn="base">
              <a:lnSpc>
                <a:spcPct val="100000"/>
              </a:lnSpc>
            </a:pPr>
            <a:r>
              <a:rPr lang="en-US" dirty="0"/>
              <a:t>Learning process was made easier by having each epoch save after completed to resume on most recent epoch if needed</a:t>
            </a:r>
          </a:p>
          <a:p>
            <a:pPr marL="0" indent="0" fontAlgn="base">
              <a:lnSpc>
                <a:spcPct val="100000"/>
              </a:lnSpc>
              <a:buNone/>
            </a:pPr>
            <a:endParaRPr lang="en-US" dirty="0"/>
          </a:p>
          <a:p>
            <a:pPr marL="0" indent="0" fontAlgn="base">
              <a:lnSpc>
                <a:spcPct val="100000"/>
              </a:lnSpc>
              <a:buNone/>
            </a:pPr>
            <a:endParaRPr lang="en-US" dirty="0"/>
          </a:p>
          <a:p>
            <a:pPr marL="0" indent="0">
              <a:buNone/>
            </a:pPr>
            <a:endParaRPr lang="en-US" dirty="0"/>
          </a:p>
        </p:txBody>
      </p:sp>
      <p:pic>
        <p:nvPicPr>
          <p:cNvPr id="5" name="Picture 4" descr="Graphical user interface, text, application&#10;&#10;Description automatically generated">
            <a:extLst>
              <a:ext uri="{FF2B5EF4-FFF2-40B4-BE49-F238E27FC236}">
                <a16:creationId xmlns:a16="http://schemas.microsoft.com/office/drawing/2014/main" id="{9C30B18C-855F-B14A-AA97-8054D7654681}"/>
              </a:ext>
            </a:extLst>
          </p:cNvPr>
          <p:cNvPicPr>
            <a:picLocks noChangeAspect="1"/>
          </p:cNvPicPr>
          <p:nvPr/>
        </p:nvPicPr>
        <p:blipFill>
          <a:blip r:embed="rId3"/>
          <a:stretch>
            <a:fillRect/>
          </a:stretch>
        </p:blipFill>
        <p:spPr>
          <a:xfrm>
            <a:off x="5925071" y="2471280"/>
            <a:ext cx="5802653" cy="1915439"/>
          </a:xfrm>
          <a:prstGeom prst="rect">
            <a:avLst/>
          </a:prstGeom>
        </p:spPr>
      </p:pic>
    </p:spTree>
    <p:extLst>
      <p:ext uri="{BB962C8B-B14F-4D97-AF65-F5344CB8AC3E}">
        <p14:creationId xmlns:p14="http://schemas.microsoft.com/office/powerpoint/2010/main" val="29336181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2710-B07A-FF4F-BEF4-919DFFB1A756}"/>
              </a:ext>
            </a:extLst>
          </p:cNvPr>
          <p:cNvSpPr>
            <a:spLocks noGrp="1"/>
          </p:cNvSpPr>
          <p:nvPr>
            <p:ph type="title"/>
          </p:nvPr>
        </p:nvSpPr>
        <p:spPr>
          <a:xfrm>
            <a:off x="250825" y="268288"/>
            <a:ext cx="10026650" cy="655637"/>
          </a:xfrm>
        </p:spPr>
        <p:txBody>
          <a:bodyPr/>
          <a:lstStyle/>
          <a:p>
            <a:r>
              <a:rPr lang="en-US" dirty="0">
                <a:latin typeface="+mn-lt"/>
              </a:rPr>
              <a:t>Confusion Matrix</a:t>
            </a:r>
          </a:p>
        </p:txBody>
      </p:sp>
      <p:sp>
        <p:nvSpPr>
          <p:cNvPr id="3" name="Content Placeholder 2">
            <a:extLst>
              <a:ext uri="{FF2B5EF4-FFF2-40B4-BE49-F238E27FC236}">
                <a16:creationId xmlns:a16="http://schemas.microsoft.com/office/drawing/2014/main" id="{D31158DA-CC21-E34B-9EB5-4DBE85C2A792}"/>
              </a:ext>
            </a:extLst>
          </p:cNvPr>
          <p:cNvSpPr>
            <a:spLocks noGrp="1"/>
          </p:cNvSpPr>
          <p:nvPr>
            <p:ph idx="1"/>
          </p:nvPr>
        </p:nvSpPr>
        <p:spPr>
          <a:xfrm>
            <a:off x="250825" y="1074964"/>
            <a:ext cx="5214937" cy="5792561"/>
          </a:xfrm>
        </p:spPr>
        <p:txBody>
          <a:bodyPr numCol="1">
            <a:normAutofit/>
          </a:bodyPr>
          <a:lstStyle/>
          <a:p>
            <a:pPr marL="0" indent="0" fontAlgn="base">
              <a:lnSpc>
                <a:spcPct val="100000"/>
              </a:lnSpc>
              <a:buNone/>
            </a:pPr>
            <a:endParaRPr lang="en-US" dirty="0"/>
          </a:p>
          <a:p>
            <a:pPr marL="0" indent="0" fontAlgn="base">
              <a:lnSpc>
                <a:spcPct val="100000"/>
              </a:lnSpc>
              <a:buNone/>
            </a:pPr>
            <a:endParaRPr lang="en-US" dirty="0"/>
          </a:p>
          <a:p>
            <a:pPr marL="0" indent="0">
              <a:buNone/>
            </a:pPr>
            <a:endParaRPr lang="en-US" dirty="0"/>
          </a:p>
        </p:txBody>
      </p:sp>
      <p:pic>
        <p:nvPicPr>
          <p:cNvPr id="6" name="Picture 5" descr="Chart, scatter chart&#10;&#10;Description automatically generated">
            <a:extLst>
              <a:ext uri="{FF2B5EF4-FFF2-40B4-BE49-F238E27FC236}">
                <a16:creationId xmlns:a16="http://schemas.microsoft.com/office/drawing/2014/main" id="{FC0F1518-8882-9844-9C31-BF1DD74CADC9}"/>
              </a:ext>
            </a:extLst>
          </p:cNvPr>
          <p:cNvPicPr>
            <a:picLocks noChangeAspect="1"/>
          </p:cNvPicPr>
          <p:nvPr/>
        </p:nvPicPr>
        <p:blipFill>
          <a:blip r:embed="rId3"/>
          <a:stretch>
            <a:fillRect/>
          </a:stretch>
        </p:blipFill>
        <p:spPr>
          <a:xfrm>
            <a:off x="4888230" y="720725"/>
            <a:ext cx="7052945" cy="5667829"/>
          </a:xfrm>
          <a:prstGeom prst="rect">
            <a:avLst/>
          </a:prstGeom>
        </p:spPr>
      </p:pic>
      <p:sp>
        <p:nvSpPr>
          <p:cNvPr id="8" name="TextBox 7">
            <a:extLst>
              <a:ext uri="{FF2B5EF4-FFF2-40B4-BE49-F238E27FC236}">
                <a16:creationId xmlns:a16="http://schemas.microsoft.com/office/drawing/2014/main" id="{0BB6F769-3C4E-FB40-8A67-68037B46C9BC}"/>
              </a:ext>
            </a:extLst>
          </p:cNvPr>
          <p:cNvSpPr txBox="1"/>
          <p:nvPr/>
        </p:nvSpPr>
        <p:spPr>
          <a:xfrm>
            <a:off x="250825" y="1074964"/>
            <a:ext cx="4257364" cy="4524315"/>
          </a:xfrm>
          <a:prstGeom prst="rect">
            <a:avLst/>
          </a:prstGeom>
          <a:noFill/>
        </p:spPr>
        <p:txBody>
          <a:bodyPr wrap="square" rtlCol="0">
            <a:spAutoFit/>
          </a:bodyPr>
          <a:lstStyle/>
          <a:p>
            <a:r>
              <a:rPr lang="en-US" dirty="0"/>
              <a:t>From the results of our matrix we can see that one of the most accurate species predicted was the Lynx Rufus</a:t>
            </a:r>
          </a:p>
          <a:p>
            <a:endParaRPr lang="en-US" dirty="0"/>
          </a:p>
          <a:p>
            <a:r>
              <a:rPr lang="en-US" dirty="0"/>
              <a:t>The main reason for this was due to the fact that this species had the most image data on hand</a:t>
            </a:r>
          </a:p>
          <a:p>
            <a:endParaRPr lang="en-US" dirty="0"/>
          </a:p>
          <a:p>
            <a:r>
              <a:rPr lang="en-US" dirty="0"/>
              <a:t>Most of the losses within the model are a result of different images within the data like paw prints and other objects in the foreground</a:t>
            </a:r>
          </a:p>
          <a:p>
            <a:endParaRPr lang="en-US" dirty="0"/>
          </a:p>
          <a:p>
            <a:r>
              <a:rPr lang="en-US" dirty="0"/>
              <a:t>Panthera Pardus had no correct predictions, not enough images, bad quality, etc.</a:t>
            </a:r>
          </a:p>
        </p:txBody>
      </p:sp>
    </p:spTree>
    <p:extLst>
      <p:ext uri="{BB962C8B-B14F-4D97-AF65-F5344CB8AC3E}">
        <p14:creationId xmlns:p14="http://schemas.microsoft.com/office/powerpoint/2010/main" val="30374913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B00C03-DEE3-4B04-BAD7-58CB38BB26D3}"/>
              </a:ext>
            </a:extLst>
          </p:cNvPr>
          <p:cNvPicPr>
            <a:picLocks noChangeAspect="1"/>
          </p:cNvPicPr>
          <p:nvPr/>
        </p:nvPicPr>
        <p:blipFill>
          <a:blip r:embed="rId3"/>
          <a:stretch>
            <a:fillRect/>
          </a:stretch>
        </p:blipFill>
        <p:spPr>
          <a:xfrm>
            <a:off x="324648" y="472700"/>
            <a:ext cx="8059275" cy="2124371"/>
          </a:xfrm>
          <a:prstGeom prst="rect">
            <a:avLst/>
          </a:prstGeom>
        </p:spPr>
      </p:pic>
      <p:pic>
        <p:nvPicPr>
          <p:cNvPr id="5" name="Picture 4">
            <a:extLst>
              <a:ext uri="{FF2B5EF4-FFF2-40B4-BE49-F238E27FC236}">
                <a16:creationId xmlns:a16="http://schemas.microsoft.com/office/drawing/2014/main" id="{33B7319B-BA66-47E1-9E42-A85D3EA538D6}"/>
              </a:ext>
            </a:extLst>
          </p:cNvPr>
          <p:cNvPicPr>
            <a:picLocks noChangeAspect="1"/>
          </p:cNvPicPr>
          <p:nvPr/>
        </p:nvPicPr>
        <p:blipFill>
          <a:blip r:embed="rId4"/>
          <a:stretch>
            <a:fillRect/>
          </a:stretch>
        </p:blipFill>
        <p:spPr>
          <a:xfrm>
            <a:off x="885098" y="2733578"/>
            <a:ext cx="10421804" cy="1390844"/>
          </a:xfrm>
          <a:prstGeom prst="rect">
            <a:avLst/>
          </a:prstGeom>
        </p:spPr>
      </p:pic>
      <p:pic>
        <p:nvPicPr>
          <p:cNvPr id="7" name="Picture 6">
            <a:extLst>
              <a:ext uri="{FF2B5EF4-FFF2-40B4-BE49-F238E27FC236}">
                <a16:creationId xmlns:a16="http://schemas.microsoft.com/office/drawing/2014/main" id="{2B95236D-254D-4922-A64E-4FAD05184E21}"/>
              </a:ext>
            </a:extLst>
          </p:cNvPr>
          <p:cNvPicPr>
            <a:picLocks noChangeAspect="1"/>
          </p:cNvPicPr>
          <p:nvPr/>
        </p:nvPicPr>
        <p:blipFill>
          <a:blip r:embed="rId5"/>
          <a:stretch>
            <a:fillRect/>
          </a:stretch>
        </p:blipFill>
        <p:spPr>
          <a:xfrm>
            <a:off x="6342185" y="4257906"/>
            <a:ext cx="5284596" cy="2088232"/>
          </a:xfrm>
          <a:prstGeom prst="rect">
            <a:avLst/>
          </a:prstGeom>
        </p:spPr>
      </p:pic>
    </p:spTree>
    <p:extLst>
      <p:ext uri="{BB962C8B-B14F-4D97-AF65-F5344CB8AC3E}">
        <p14:creationId xmlns:p14="http://schemas.microsoft.com/office/powerpoint/2010/main" val="42653347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AFBE21-79C0-4463-B8A1-3FAE81F612DD}"/>
              </a:ext>
            </a:extLst>
          </p:cNvPr>
          <p:cNvSpPr>
            <a:spLocks noGrp="1"/>
          </p:cNvSpPr>
          <p:nvPr>
            <p:ph type="title"/>
          </p:nvPr>
        </p:nvSpPr>
        <p:spPr/>
        <p:txBody>
          <a:bodyPr/>
          <a:lstStyle/>
          <a:p>
            <a:r>
              <a:rPr lang="en-US" dirty="0"/>
              <a:t>Antidote to extinction</a:t>
            </a:r>
          </a:p>
        </p:txBody>
      </p:sp>
      <p:sp>
        <p:nvSpPr>
          <p:cNvPr id="5" name="Content Placeholder 4">
            <a:extLst>
              <a:ext uri="{FF2B5EF4-FFF2-40B4-BE49-F238E27FC236}">
                <a16:creationId xmlns:a16="http://schemas.microsoft.com/office/drawing/2014/main" id="{5B9F88D7-D3B0-4538-8823-5B5A828CC6A8}"/>
              </a:ext>
            </a:extLst>
          </p:cNvPr>
          <p:cNvSpPr>
            <a:spLocks noGrp="1"/>
          </p:cNvSpPr>
          <p:nvPr>
            <p:ph idx="1"/>
          </p:nvPr>
        </p:nvSpPr>
        <p:spPr/>
        <p:txBody>
          <a:bodyPr>
            <a:normAutofit fontScale="92500"/>
          </a:bodyPr>
          <a:lstStyle/>
          <a:p>
            <a:pPr marL="457200" indent="-457200">
              <a:buFont typeface="+mj-lt"/>
              <a:buAutoNum type="arabicPeriod"/>
            </a:pPr>
            <a:r>
              <a:rPr lang="en-US" dirty="0"/>
              <a:t>Provide an </a:t>
            </a:r>
            <a:r>
              <a:rPr lang="en-US" b="1" u="sng" dirty="0"/>
              <a:t>informational</a:t>
            </a:r>
            <a:r>
              <a:rPr lang="en-US" dirty="0"/>
              <a:t> and </a:t>
            </a:r>
            <a:r>
              <a:rPr lang="en-US" b="1" u="sng" dirty="0"/>
              <a:t>functional</a:t>
            </a:r>
            <a:r>
              <a:rPr lang="en-US" dirty="0"/>
              <a:t> tool for individuals who venture into territories with potential sighting of these endangered species</a:t>
            </a:r>
          </a:p>
          <a:p>
            <a:pPr marL="0" indent="0">
              <a:buNone/>
            </a:pPr>
            <a:endParaRPr lang="en-US" dirty="0"/>
          </a:p>
          <a:p>
            <a:pPr marL="0" indent="0">
              <a:buNone/>
            </a:pPr>
            <a:r>
              <a:rPr lang="en-US" dirty="0"/>
              <a:t>The IUCN (</a:t>
            </a:r>
            <a:r>
              <a:rPr lang="en-US" b="0" i="0" dirty="0">
                <a:solidFill>
                  <a:srgbClr val="E8EAED"/>
                </a:solidFill>
                <a:effectLst/>
                <a:latin typeface="Google Sans"/>
              </a:rPr>
              <a:t>International Union for Conservation of Nature)</a:t>
            </a:r>
            <a:r>
              <a:rPr lang="en-US" dirty="0"/>
              <a:t> Red List recently included 30,178 species that are threatened with extinction</a:t>
            </a:r>
            <a:r>
              <a:rPr lang="en-US" baseline="30000" dirty="0">
                <a:effectLst>
                  <a:outerShdw blurRad="38100" dist="38100" dir="2700000" algn="tl">
                    <a:srgbClr val="000000">
                      <a:alpha val="43137"/>
                    </a:srgbClr>
                  </a:outerShdw>
                </a:effectLst>
              </a:rPr>
              <a:t>1</a:t>
            </a:r>
            <a:r>
              <a:rPr lang="en-US" dirty="0"/>
              <a:t>. There are between 200 and 2,000 extinctions every year</a:t>
            </a:r>
            <a:r>
              <a:rPr lang="en-US" baseline="30000" dirty="0"/>
              <a:t>2</a:t>
            </a:r>
            <a:r>
              <a:rPr lang="en-US" dirty="0"/>
              <a:t>. </a:t>
            </a:r>
          </a:p>
          <a:p>
            <a:pPr marL="0" indent="0">
              <a:buNone/>
            </a:pPr>
            <a:endParaRPr lang="en-US" sz="3200" b="1" dirty="0">
              <a:solidFill>
                <a:schemeClr val="tx1"/>
              </a:solidFill>
            </a:endParaRPr>
          </a:p>
          <a:p>
            <a:pPr marL="0" indent="0">
              <a:buNone/>
            </a:pPr>
            <a:r>
              <a:rPr lang="en-US" sz="3200" b="1" i="0" dirty="0">
                <a:solidFill>
                  <a:schemeClr val="tx1"/>
                </a:solidFill>
                <a:effectLst/>
                <a:latin typeface="Niramit"/>
              </a:rPr>
              <a:t>Essentially, between two and 20 species go extinct </a:t>
            </a:r>
            <a:r>
              <a:rPr lang="en-US" sz="3200" b="1" i="0" u="sng" dirty="0">
                <a:solidFill>
                  <a:schemeClr val="tx1"/>
                </a:solidFill>
                <a:effectLst/>
                <a:latin typeface="Niramit"/>
              </a:rPr>
              <a:t>EVERY DAY</a:t>
            </a:r>
            <a:r>
              <a:rPr lang="en-US" sz="3200" b="1" i="0" dirty="0">
                <a:solidFill>
                  <a:schemeClr val="tx1"/>
                </a:solidFill>
                <a:effectLst/>
                <a:latin typeface="Niramit"/>
              </a:rPr>
              <a:t>.</a:t>
            </a:r>
            <a:r>
              <a:rPr lang="en-US" b="0" i="0" dirty="0">
                <a:solidFill>
                  <a:srgbClr val="121416"/>
                </a:solidFill>
                <a:effectLst/>
                <a:latin typeface="Niramit"/>
              </a:rPr>
              <a:t>.</a:t>
            </a:r>
            <a:endParaRPr lang="en-US" dirty="0"/>
          </a:p>
        </p:txBody>
      </p:sp>
      <p:sp>
        <p:nvSpPr>
          <p:cNvPr id="6" name="TextBox 5">
            <a:extLst>
              <a:ext uri="{FF2B5EF4-FFF2-40B4-BE49-F238E27FC236}">
                <a16:creationId xmlns:a16="http://schemas.microsoft.com/office/drawing/2014/main" id="{05555F00-9097-4FE6-A983-114C3C20A918}"/>
              </a:ext>
            </a:extLst>
          </p:cNvPr>
          <p:cNvSpPr txBox="1"/>
          <p:nvPr/>
        </p:nvSpPr>
        <p:spPr>
          <a:xfrm>
            <a:off x="194552" y="6218127"/>
            <a:ext cx="2407454" cy="461665"/>
          </a:xfrm>
          <a:prstGeom prst="rect">
            <a:avLst/>
          </a:prstGeom>
          <a:noFill/>
        </p:spPr>
        <p:txBody>
          <a:bodyPr wrap="none" rtlCol="0">
            <a:spAutoFit/>
          </a:bodyPr>
          <a:lstStyle/>
          <a:p>
            <a:r>
              <a:rPr lang="en-US" sz="1200" dirty="0"/>
              <a:t>1 https://www.iucn.org/</a:t>
            </a:r>
          </a:p>
          <a:p>
            <a:r>
              <a:rPr lang="en-US" sz="1200" dirty="0"/>
              <a:t>2 https://www.worldwildlife.org/</a:t>
            </a:r>
          </a:p>
        </p:txBody>
      </p:sp>
    </p:spTree>
    <p:extLst>
      <p:ext uri="{BB962C8B-B14F-4D97-AF65-F5344CB8AC3E}">
        <p14:creationId xmlns:p14="http://schemas.microsoft.com/office/powerpoint/2010/main" val="7036499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4AFBE21-79C0-4463-B8A1-3FAE81F612DD}"/>
              </a:ext>
            </a:extLst>
          </p:cNvPr>
          <p:cNvSpPr>
            <a:spLocks noGrp="1"/>
          </p:cNvSpPr>
          <p:nvPr>
            <p:ph type="title"/>
          </p:nvPr>
        </p:nvSpPr>
        <p:spPr/>
        <p:txBody>
          <a:bodyPr/>
          <a:lstStyle/>
          <a:p>
            <a:r>
              <a:rPr lang="en-US" dirty="0"/>
              <a:t>Antidote to extinction</a:t>
            </a:r>
          </a:p>
        </p:txBody>
      </p:sp>
      <p:sp>
        <p:nvSpPr>
          <p:cNvPr id="5" name="Content Placeholder 4">
            <a:extLst>
              <a:ext uri="{FF2B5EF4-FFF2-40B4-BE49-F238E27FC236}">
                <a16:creationId xmlns:a16="http://schemas.microsoft.com/office/drawing/2014/main" id="{5B9F88D7-D3B0-4538-8823-5B5A828CC6A8}"/>
              </a:ext>
            </a:extLst>
          </p:cNvPr>
          <p:cNvSpPr>
            <a:spLocks noGrp="1"/>
          </p:cNvSpPr>
          <p:nvPr>
            <p:ph idx="1"/>
          </p:nvPr>
        </p:nvSpPr>
        <p:spPr/>
        <p:txBody>
          <a:bodyPr>
            <a:normAutofit/>
          </a:bodyPr>
          <a:lstStyle/>
          <a:p>
            <a:pPr marL="0" indent="0">
              <a:buNone/>
            </a:pPr>
            <a:r>
              <a:rPr lang="en-US" dirty="0"/>
              <a:t>2.   </a:t>
            </a:r>
            <a:r>
              <a:rPr lang="en-US" b="1" u="sng" dirty="0"/>
              <a:t>Aid</a:t>
            </a:r>
            <a:r>
              <a:rPr lang="en-US" dirty="0"/>
              <a:t> the efforts of conservationists to rescue and monitor endangered species in multiple habitats with real-time data and integration with a continuous learning model.</a:t>
            </a:r>
          </a:p>
          <a:p>
            <a:pPr marL="0" indent="0">
              <a:buNone/>
            </a:pPr>
            <a:endParaRPr lang="en-US" dirty="0"/>
          </a:p>
          <a:p>
            <a:pPr marL="0" indent="0">
              <a:buNone/>
            </a:pPr>
            <a:endParaRPr lang="en-US" dirty="0"/>
          </a:p>
          <a:p>
            <a:pPr marL="0" indent="0">
              <a:buNone/>
            </a:pPr>
            <a:r>
              <a:rPr lang="en-US" b="0" i="1" dirty="0">
                <a:solidFill>
                  <a:schemeClr val="tx1"/>
                </a:solidFill>
                <a:effectLst/>
                <a:latin typeface="Open Sans" panose="020B0604020202020204" pitchFamily="34" charset="0"/>
              </a:rPr>
              <a:t>The United States Department of Agriculture is a notorious culprit, last year killing </a:t>
            </a:r>
            <a:r>
              <a:rPr lang="en-US" b="0" i="1" u="none" strike="noStrike" dirty="0">
                <a:solidFill>
                  <a:schemeClr val="tx1"/>
                </a:solidFill>
                <a:effectLst/>
                <a:latin typeface="Open Sans" panose="020B0604020202020204" pitchFamily="34" charset="0"/>
                <a:hlinkClick r:id="rId3">
                  <a:extLst>
                    <a:ext uri="{A12FA001-AC4F-418D-AE19-62706E023703}">
                      <ahyp:hlinkClr xmlns:ahyp="http://schemas.microsoft.com/office/drawing/2018/hyperlinkcolor" val="tx"/>
                    </a:ext>
                  </a:extLst>
                </a:hlinkClick>
              </a:rPr>
              <a:t>2,713,570 wild animals from 319 species</a:t>
            </a:r>
            <a:r>
              <a:rPr lang="en-US" b="0" i="1" dirty="0">
                <a:solidFill>
                  <a:schemeClr val="tx1"/>
                </a:solidFill>
                <a:effectLst/>
                <a:latin typeface="Open Sans" panose="020B0604020202020204" pitchFamily="34" charset="0"/>
              </a:rPr>
              <a:t>, though the group most targeted was birds, European starlings to be specific. Last year </a:t>
            </a:r>
            <a:r>
              <a:rPr lang="en-US" b="0" i="1" u="none" strike="noStrike" dirty="0">
                <a:solidFill>
                  <a:schemeClr val="tx1"/>
                </a:solidFill>
                <a:effectLst/>
                <a:latin typeface="Open Sans" panose="020B0604020202020204" pitchFamily="34" charset="0"/>
                <a:hlinkClick r:id="rId4">
                  <a:extLst>
                    <a:ext uri="{A12FA001-AC4F-418D-AE19-62706E023703}">
                      <ahyp:hlinkClr xmlns:ahyp="http://schemas.microsoft.com/office/drawing/2018/hyperlinkcolor" val="tx"/>
                    </a:ext>
                  </a:extLst>
                </a:hlinkClick>
              </a:rPr>
              <a:t>a hunter in Utah</a:t>
            </a:r>
            <a:r>
              <a:rPr lang="en-US" b="0" i="1" dirty="0">
                <a:solidFill>
                  <a:schemeClr val="tx1"/>
                </a:solidFill>
                <a:effectLst/>
                <a:latin typeface="Open Sans" panose="020B0604020202020204" pitchFamily="34" charset="0"/>
              </a:rPr>
              <a:t> who shot a grey wolf he mistook for a coyote—the first of its species spotted around the Grand Canyon in 70 years—got off </a:t>
            </a:r>
            <a:r>
              <a:rPr lang="en-US" b="0" i="1" dirty="0" err="1">
                <a:solidFill>
                  <a:schemeClr val="tx1"/>
                </a:solidFill>
                <a:effectLst/>
                <a:latin typeface="Open Sans" panose="020B0604020202020204" pitchFamily="34" charset="0"/>
              </a:rPr>
              <a:t>scot</a:t>
            </a:r>
            <a:r>
              <a:rPr lang="en-US" b="0" i="1" dirty="0">
                <a:solidFill>
                  <a:schemeClr val="tx1"/>
                </a:solidFill>
                <a:effectLst/>
                <a:latin typeface="Open Sans" panose="020B0604020202020204" pitchFamily="34" charset="0"/>
              </a:rPr>
              <a:t> free</a:t>
            </a:r>
            <a:r>
              <a:rPr lang="en-US" b="0" i="1" baseline="30000" dirty="0">
                <a:solidFill>
                  <a:schemeClr val="tx1"/>
                </a:solidFill>
                <a:effectLst/>
                <a:latin typeface="Open Sans" panose="020B0604020202020204" pitchFamily="34" charset="0"/>
              </a:rPr>
              <a:t>3</a:t>
            </a:r>
            <a:r>
              <a:rPr lang="en-US" b="0" i="1" dirty="0">
                <a:solidFill>
                  <a:schemeClr val="tx1"/>
                </a:solidFill>
                <a:effectLst/>
                <a:latin typeface="Open Sans" panose="020B0604020202020204" pitchFamily="34" charset="0"/>
              </a:rPr>
              <a:t>.</a:t>
            </a:r>
            <a:endParaRPr lang="en-US" i="1" dirty="0">
              <a:solidFill>
                <a:schemeClr val="tx1"/>
              </a:solidFill>
            </a:endParaRPr>
          </a:p>
        </p:txBody>
      </p:sp>
      <p:sp>
        <p:nvSpPr>
          <p:cNvPr id="6" name="TextBox 5">
            <a:extLst>
              <a:ext uri="{FF2B5EF4-FFF2-40B4-BE49-F238E27FC236}">
                <a16:creationId xmlns:a16="http://schemas.microsoft.com/office/drawing/2014/main" id="{05555F00-9097-4FE6-A983-114C3C20A918}"/>
              </a:ext>
            </a:extLst>
          </p:cNvPr>
          <p:cNvSpPr txBox="1"/>
          <p:nvPr/>
        </p:nvSpPr>
        <p:spPr>
          <a:xfrm>
            <a:off x="194551" y="6347320"/>
            <a:ext cx="9395763" cy="276999"/>
          </a:xfrm>
          <a:prstGeom prst="rect">
            <a:avLst/>
          </a:prstGeom>
          <a:noFill/>
        </p:spPr>
        <p:txBody>
          <a:bodyPr wrap="square" rtlCol="0">
            <a:spAutoFit/>
          </a:bodyPr>
          <a:lstStyle/>
          <a:p>
            <a:r>
              <a:rPr lang="en-US" sz="1200" dirty="0"/>
              <a:t>3 https://animalogic.ca/news/killing-endangered-creatures-by-mistake-is-way-more-common-than-youd-like-to-believe</a:t>
            </a:r>
          </a:p>
        </p:txBody>
      </p:sp>
    </p:spTree>
    <p:extLst>
      <p:ext uri="{BB962C8B-B14F-4D97-AF65-F5344CB8AC3E}">
        <p14:creationId xmlns:p14="http://schemas.microsoft.com/office/powerpoint/2010/main" val="3132818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2D71EFDF-06BE-47F2-ABD1-72ABDC34F3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custGeom>
            <a:avLst/>
            <a:gdLst/>
            <a:ahLst/>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3A6A4EA-1D7E-4C1B-9975-3A3BFD7DAC42}"/>
              </a:ext>
            </a:extLst>
          </p:cNvPr>
          <p:cNvSpPr txBox="1"/>
          <p:nvPr/>
        </p:nvSpPr>
        <p:spPr>
          <a:xfrm rot="918484">
            <a:off x="6783302" y="2752453"/>
            <a:ext cx="810002" cy="307777"/>
          </a:xfrm>
          <a:prstGeom prst="rect">
            <a:avLst/>
          </a:prstGeom>
          <a:noFill/>
        </p:spPr>
        <p:txBody>
          <a:bodyPr wrap="square" rtlCol="0">
            <a:spAutoFit/>
          </a:bodyPr>
          <a:lstStyle/>
          <a:p>
            <a:r>
              <a:rPr lang="en-US" sz="1400" b="1" dirty="0" err="1">
                <a:latin typeface="Amasis MT Pro Black" panose="020B0604020202020204" pitchFamily="18" charset="0"/>
              </a:rPr>
              <a:t>rawr</a:t>
            </a:r>
            <a:endParaRPr lang="en-US" sz="1400" b="1" dirty="0">
              <a:latin typeface="Amasis MT Pro Black" panose="020B0604020202020204" pitchFamily="18" charset="0"/>
            </a:endParaRPr>
          </a:p>
        </p:txBody>
      </p:sp>
    </p:spTree>
    <p:extLst>
      <p:ext uri="{BB962C8B-B14F-4D97-AF65-F5344CB8AC3E}">
        <p14:creationId xmlns:p14="http://schemas.microsoft.com/office/powerpoint/2010/main" val="41066200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54DD5-A90C-4D9E-BBC2-BFF6CF63047D}"/>
              </a:ext>
            </a:extLst>
          </p:cNvPr>
          <p:cNvSpPr>
            <a:spLocks noGrp="1"/>
          </p:cNvSpPr>
          <p:nvPr>
            <p:ph type="ctrTitle"/>
          </p:nvPr>
        </p:nvSpPr>
        <p:spPr>
          <a:xfrm>
            <a:off x="968848" y="2052266"/>
            <a:ext cx="10254304" cy="2138400"/>
          </a:xfrm>
        </p:spPr>
        <p:txBody>
          <a:bodyPr>
            <a:normAutofit/>
          </a:bodyPr>
          <a:lstStyle/>
          <a:p>
            <a:r>
              <a:rPr lang="en-US" sz="4000" b="1" i="0" dirty="0">
                <a:effectLst/>
                <a:latin typeface="Londrina Solid"/>
              </a:rPr>
              <a:t>There are 3,900 tigers in the entire world.</a:t>
            </a:r>
            <a:br>
              <a:rPr lang="en-US" sz="4000" b="0" i="0" dirty="0">
                <a:effectLst/>
                <a:latin typeface="Londrina Solid"/>
              </a:rPr>
            </a:br>
            <a:endParaRPr lang="en-US" sz="4000" dirty="0"/>
          </a:p>
        </p:txBody>
      </p:sp>
    </p:spTree>
    <p:extLst>
      <p:ext uri="{BB962C8B-B14F-4D97-AF65-F5344CB8AC3E}">
        <p14:creationId xmlns:p14="http://schemas.microsoft.com/office/powerpoint/2010/main" val="3106837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021A2-6F35-41EB-8E50-41A5D74B29BD}"/>
              </a:ext>
            </a:extLst>
          </p:cNvPr>
          <p:cNvSpPr>
            <a:spLocks noGrp="1"/>
          </p:cNvSpPr>
          <p:nvPr>
            <p:ph type="title"/>
          </p:nvPr>
        </p:nvSpPr>
        <p:spPr/>
        <p:txBody>
          <a:bodyPr/>
          <a:lstStyle/>
          <a:p>
            <a:r>
              <a:rPr lang="en-US" dirty="0"/>
              <a:t>PROJECT Demo</a:t>
            </a:r>
          </a:p>
        </p:txBody>
      </p:sp>
    </p:spTree>
    <p:extLst>
      <p:ext uri="{BB962C8B-B14F-4D97-AF65-F5344CB8AC3E}">
        <p14:creationId xmlns:p14="http://schemas.microsoft.com/office/powerpoint/2010/main" val="28348090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439EE5-3CE1-4D5F-8852-487F21088D93}"/>
              </a:ext>
            </a:extLst>
          </p:cNvPr>
          <p:cNvSpPr>
            <a:spLocks noGrp="1"/>
          </p:cNvSpPr>
          <p:nvPr>
            <p:ph type="ctrTitle"/>
          </p:nvPr>
        </p:nvSpPr>
        <p:spPr/>
        <p:txBody>
          <a:bodyPr>
            <a:normAutofit/>
          </a:bodyPr>
          <a:lstStyle/>
          <a:p>
            <a:r>
              <a:rPr lang="en-US" sz="5400" b="1" dirty="0"/>
              <a:t>Questions?</a:t>
            </a:r>
          </a:p>
        </p:txBody>
      </p:sp>
    </p:spTree>
    <p:extLst>
      <p:ext uri="{BB962C8B-B14F-4D97-AF65-F5344CB8AC3E}">
        <p14:creationId xmlns:p14="http://schemas.microsoft.com/office/powerpoint/2010/main" val="40682173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FDD33-DDFE-4F52-9902-90CD34F043CA}"/>
              </a:ext>
            </a:extLst>
          </p:cNvPr>
          <p:cNvSpPr>
            <a:spLocks noGrp="1"/>
          </p:cNvSpPr>
          <p:nvPr>
            <p:ph type="title"/>
          </p:nvPr>
        </p:nvSpPr>
        <p:spPr/>
        <p:txBody>
          <a:bodyPr/>
          <a:lstStyle/>
          <a:p>
            <a:endParaRPr lang="en-US" dirty="0"/>
          </a:p>
        </p:txBody>
      </p:sp>
      <p:pic>
        <p:nvPicPr>
          <p:cNvPr id="3" name="Online Media 2" title="What If Humans Were Never On This Planet?">
            <a:hlinkClick r:id="" action="ppaction://media"/>
            <a:extLst>
              <a:ext uri="{FF2B5EF4-FFF2-40B4-BE49-F238E27FC236}">
                <a16:creationId xmlns:a16="http://schemas.microsoft.com/office/drawing/2014/main" id="{88B874F9-CD3F-4782-AFFD-8EFA321CBD89}"/>
              </a:ext>
            </a:extLst>
          </p:cNvPr>
          <p:cNvPicPr>
            <a:picLocks noRot="1" noChangeAspect="1"/>
          </p:cNvPicPr>
          <p:nvPr>
            <a:videoFile r:link="rId1"/>
          </p:nvPr>
        </p:nvPicPr>
        <p:blipFill>
          <a:blip r:embed="rId4"/>
          <a:stretch>
            <a:fillRect/>
          </a:stretch>
        </p:blipFill>
        <p:spPr>
          <a:xfrm>
            <a:off x="1309914" y="1079500"/>
            <a:ext cx="9096829" cy="5139708"/>
          </a:xfrm>
          <a:prstGeom prst="rect">
            <a:avLst/>
          </a:prstGeom>
        </p:spPr>
      </p:pic>
      <p:sp>
        <p:nvSpPr>
          <p:cNvPr id="4" name="TextBox 3">
            <a:extLst>
              <a:ext uri="{FF2B5EF4-FFF2-40B4-BE49-F238E27FC236}">
                <a16:creationId xmlns:a16="http://schemas.microsoft.com/office/drawing/2014/main" id="{414EA73F-CD99-40F0-AEBD-97E4E7FA33A5}"/>
              </a:ext>
            </a:extLst>
          </p:cNvPr>
          <p:cNvSpPr txBox="1"/>
          <p:nvPr/>
        </p:nvSpPr>
        <p:spPr>
          <a:xfrm>
            <a:off x="2424144" y="453382"/>
            <a:ext cx="6868367" cy="523220"/>
          </a:xfrm>
          <a:prstGeom prst="rect">
            <a:avLst/>
          </a:prstGeom>
          <a:noFill/>
        </p:spPr>
        <p:txBody>
          <a:bodyPr wrap="square" rtlCol="0">
            <a:spAutoFit/>
          </a:bodyPr>
          <a:lstStyle/>
          <a:p>
            <a:pPr algn="ctr"/>
            <a:r>
              <a:rPr lang="en-US" sz="2800" b="1" dirty="0">
                <a:latin typeface="Amasis MT Pro Black" panose="02040A04050005020304" pitchFamily="18" charset="0"/>
              </a:rPr>
              <a:t>WHAT IF HUMANS NEVER EXISTED?</a:t>
            </a:r>
          </a:p>
        </p:txBody>
      </p:sp>
    </p:spTree>
    <p:extLst>
      <p:ext uri="{BB962C8B-B14F-4D97-AF65-F5344CB8AC3E}">
        <p14:creationId xmlns:p14="http://schemas.microsoft.com/office/powerpoint/2010/main" val="3869236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2710-B07A-FF4F-BEF4-919DFFB1A756}"/>
              </a:ext>
            </a:extLst>
          </p:cNvPr>
          <p:cNvSpPr>
            <a:spLocks noGrp="1"/>
          </p:cNvSpPr>
          <p:nvPr>
            <p:ph type="title"/>
          </p:nvPr>
        </p:nvSpPr>
        <p:spPr>
          <a:xfrm>
            <a:off x="250825" y="268288"/>
            <a:ext cx="10026650" cy="655637"/>
          </a:xfrm>
        </p:spPr>
        <p:txBody>
          <a:bodyPr/>
          <a:lstStyle/>
          <a:p>
            <a:r>
              <a:rPr lang="en-US" dirty="0">
                <a:latin typeface="+mn-lt"/>
              </a:rPr>
              <a:t>Project Overview &amp; Agenda</a:t>
            </a:r>
          </a:p>
        </p:txBody>
      </p:sp>
      <p:sp>
        <p:nvSpPr>
          <p:cNvPr id="3" name="Content Placeholder 2">
            <a:extLst>
              <a:ext uri="{FF2B5EF4-FFF2-40B4-BE49-F238E27FC236}">
                <a16:creationId xmlns:a16="http://schemas.microsoft.com/office/drawing/2014/main" id="{D31158DA-CC21-E34B-9EB5-4DBE85C2A792}"/>
              </a:ext>
            </a:extLst>
          </p:cNvPr>
          <p:cNvSpPr>
            <a:spLocks noGrp="1"/>
          </p:cNvSpPr>
          <p:nvPr>
            <p:ph idx="1"/>
          </p:nvPr>
        </p:nvSpPr>
        <p:spPr>
          <a:xfrm>
            <a:off x="250825" y="1233996"/>
            <a:ext cx="9829346" cy="5355716"/>
          </a:xfrm>
        </p:spPr>
        <p:txBody>
          <a:bodyPr>
            <a:normAutofit/>
          </a:bodyPr>
          <a:lstStyle/>
          <a:p>
            <a:pPr marL="0" indent="0">
              <a:lnSpc>
                <a:spcPct val="100000"/>
              </a:lnSpc>
              <a:buNone/>
            </a:pPr>
            <a:r>
              <a:rPr lang="en-US" sz="1800" b="1" u="sng" dirty="0"/>
              <a:t>Story behind the Data</a:t>
            </a:r>
            <a:r>
              <a:rPr lang="en-US" sz="1800" dirty="0"/>
              <a:t>: This project aims to expand on the story of endangered species and how machine learning, specifically classification, can be utilized to further support conservation efforts and awareness.</a:t>
            </a:r>
          </a:p>
          <a:p>
            <a:pPr marL="0" indent="0">
              <a:lnSpc>
                <a:spcPct val="100000"/>
              </a:lnSpc>
              <a:buNone/>
            </a:pPr>
            <a:endParaRPr lang="en-US" sz="1000" b="1" dirty="0"/>
          </a:p>
          <a:p>
            <a:pPr marL="0" indent="0">
              <a:lnSpc>
                <a:spcPct val="100000"/>
              </a:lnSpc>
              <a:buNone/>
            </a:pPr>
            <a:r>
              <a:rPr lang="en-US" sz="2400" b="1" dirty="0"/>
              <a:t>Approach</a:t>
            </a:r>
          </a:p>
          <a:p>
            <a:pPr marL="0" indent="0">
              <a:lnSpc>
                <a:spcPct val="100000"/>
              </a:lnSpc>
              <a:buNone/>
            </a:pPr>
            <a:r>
              <a:rPr lang="en-US" sz="2400" b="1" dirty="0"/>
              <a:t>Data Source</a:t>
            </a:r>
          </a:p>
          <a:p>
            <a:pPr marL="0" indent="0">
              <a:lnSpc>
                <a:spcPct val="100000"/>
              </a:lnSpc>
              <a:buNone/>
            </a:pPr>
            <a:r>
              <a:rPr lang="en-US" sz="2400" b="1" dirty="0"/>
              <a:t>Cleaning the Data</a:t>
            </a:r>
          </a:p>
          <a:p>
            <a:pPr marL="0" indent="0">
              <a:lnSpc>
                <a:spcPct val="100000"/>
              </a:lnSpc>
              <a:buNone/>
            </a:pPr>
            <a:r>
              <a:rPr lang="en-US" sz="2400" b="1" dirty="0"/>
              <a:t>ML Model</a:t>
            </a:r>
          </a:p>
          <a:p>
            <a:pPr marL="0" indent="0">
              <a:lnSpc>
                <a:spcPct val="100000"/>
              </a:lnSpc>
              <a:buNone/>
            </a:pPr>
            <a:r>
              <a:rPr lang="en-US" sz="2400" b="1" dirty="0"/>
              <a:t>Challenges</a:t>
            </a:r>
          </a:p>
          <a:p>
            <a:pPr marL="0" indent="0">
              <a:lnSpc>
                <a:spcPct val="100000"/>
              </a:lnSpc>
              <a:buNone/>
            </a:pPr>
            <a:r>
              <a:rPr lang="en-US" sz="2400" b="1" dirty="0"/>
              <a:t>Demo</a:t>
            </a:r>
          </a:p>
          <a:p>
            <a:pPr marL="0" indent="0">
              <a:lnSpc>
                <a:spcPct val="100000"/>
              </a:lnSpc>
              <a:buNone/>
            </a:pPr>
            <a:r>
              <a:rPr lang="en-US" sz="2400" b="1" dirty="0"/>
              <a:t>Q &amp; A</a:t>
            </a:r>
          </a:p>
          <a:p>
            <a:pPr marL="0" indent="0">
              <a:buNone/>
            </a:pPr>
            <a:endParaRPr lang="en-US" dirty="0"/>
          </a:p>
        </p:txBody>
      </p:sp>
      <p:pic>
        <p:nvPicPr>
          <p:cNvPr id="8" name="Picture 7" descr="A tiger running in the snow&#10;&#10;Description automatically generated">
            <a:extLst>
              <a:ext uri="{FF2B5EF4-FFF2-40B4-BE49-F238E27FC236}">
                <a16:creationId xmlns:a16="http://schemas.microsoft.com/office/drawing/2014/main" id="{D65EAC2D-C5B1-284F-8742-AADCA7724186}"/>
              </a:ext>
            </a:extLst>
          </p:cNvPr>
          <p:cNvPicPr>
            <a:picLocks noChangeAspect="1"/>
          </p:cNvPicPr>
          <p:nvPr/>
        </p:nvPicPr>
        <p:blipFill>
          <a:blip r:embed="rId3"/>
          <a:stretch>
            <a:fillRect/>
          </a:stretch>
        </p:blipFill>
        <p:spPr>
          <a:xfrm>
            <a:off x="5797093" y="4623044"/>
            <a:ext cx="3021054" cy="2008736"/>
          </a:xfrm>
          <a:prstGeom prst="rect">
            <a:avLst/>
          </a:prstGeom>
        </p:spPr>
      </p:pic>
      <p:pic>
        <p:nvPicPr>
          <p:cNvPr id="1026" name="Picture 2" descr="Quiz: Can You Identify These Unusual Wild Cats? | Wanderlust">
            <a:extLst>
              <a:ext uri="{FF2B5EF4-FFF2-40B4-BE49-F238E27FC236}">
                <a16:creationId xmlns:a16="http://schemas.microsoft.com/office/drawing/2014/main" id="{B0E01B13-B2D9-44B8-84E8-08408672EF4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88578" y="2124487"/>
            <a:ext cx="3953920" cy="237235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ild cats: elegant, elusive and endangered – Almo Nature">
            <a:extLst>
              <a:ext uri="{FF2B5EF4-FFF2-40B4-BE49-F238E27FC236}">
                <a16:creationId xmlns:a16="http://schemas.microsoft.com/office/drawing/2014/main" id="{F5218DCF-5A0C-4287-B2C3-4DE934EB48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25021" y="2124487"/>
            <a:ext cx="2371688" cy="23716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58641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2710-B07A-FF4F-BEF4-919DFFB1A756}"/>
              </a:ext>
            </a:extLst>
          </p:cNvPr>
          <p:cNvSpPr>
            <a:spLocks noGrp="1"/>
          </p:cNvSpPr>
          <p:nvPr>
            <p:ph type="title"/>
          </p:nvPr>
        </p:nvSpPr>
        <p:spPr>
          <a:xfrm>
            <a:off x="250825" y="268288"/>
            <a:ext cx="10026650" cy="655637"/>
          </a:xfrm>
        </p:spPr>
        <p:txBody>
          <a:bodyPr/>
          <a:lstStyle/>
          <a:p>
            <a:r>
              <a:rPr lang="en-US" dirty="0">
                <a:latin typeface="+mn-lt"/>
              </a:rPr>
              <a:t>Inspiration</a:t>
            </a:r>
          </a:p>
        </p:txBody>
      </p:sp>
      <p:sp>
        <p:nvSpPr>
          <p:cNvPr id="3" name="Content Placeholder 2">
            <a:extLst>
              <a:ext uri="{FF2B5EF4-FFF2-40B4-BE49-F238E27FC236}">
                <a16:creationId xmlns:a16="http://schemas.microsoft.com/office/drawing/2014/main" id="{D31158DA-CC21-E34B-9EB5-4DBE85C2A792}"/>
              </a:ext>
            </a:extLst>
          </p:cNvPr>
          <p:cNvSpPr>
            <a:spLocks noGrp="1"/>
          </p:cNvSpPr>
          <p:nvPr>
            <p:ph idx="1"/>
          </p:nvPr>
        </p:nvSpPr>
        <p:spPr>
          <a:xfrm>
            <a:off x="250825" y="923925"/>
            <a:ext cx="4416382" cy="5792561"/>
          </a:xfrm>
        </p:spPr>
        <p:txBody>
          <a:bodyPr numCol="1">
            <a:normAutofit fontScale="85000" lnSpcReduction="10000"/>
          </a:bodyPr>
          <a:lstStyle/>
          <a:p>
            <a:pPr marL="0" indent="0">
              <a:lnSpc>
                <a:spcPct val="100000"/>
              </a:lnSpc>
              <a:buNone/>
            </a:pPr>
            <a:r>
              <a:rPr lang="en-US" sz="2400" b="1" dirty="0"/>
              <a:t>Snow Leopard Trust Project</a:t>
            </a:r>
          </a:p>
          <a:p>
            <a:pPr marL="0" indent="0">
              <a:lnSpc>
                <a:spcPct val="100000"/>
              </a:lnSpc>
              <a:buNone/>
            </a:pPr>
            <a:r>
              <a:rPr lang="en-US" sz="1900" dirty="0"/>
              <a:t>By Microsoft’s AI for Earth</a:t>
            </a:r>
          </a:p>
          <a:p>
            <a:pPr marL="0" indent="0">
              <a:lnSpc>
                <a:spcPct val="100000"/>
              </a:lnSpc>
              <a:buNone/>
            </a:pPr>
            <a:r>
              <a:rPr lang="en-US" sz="1900" dirty="0"/>
              <a:t>The AI for Earth program connects researchers in environmental science with the AI and computing resources they need to accomplish their goals. </a:t>
            </a:r>
          </a:p>
          <a:p>
            <a:pPr marL="0" indent="0">
              <a:lnSpc>
                <a:spcPct val="100000"/>
              </a:lnSpc>
              <a:buNone/>
            </a:pPr>
            <a:r>
              <a:rPr lang="en-US" sz="1900" b="1" u="sng" dirty="0"/>
              <a:t>The Need</a:t>
            </a:r>
            <a:r>
              <a:rPr lang="en-US" sz="1900" dirty="0"/>
              <a:t>: Snow leopards are apex predators in Central Asia, known as “ghosts of the mountains” due to their elusive nature. Their population is a key indicator for the health of the whole ecosystem, but they can be difficult to spot and track in the wild.</a:t>
            </a:r>
          </a:p>
          <a:p>
            <a:pPr marL="0" indent="0">
              <a:lnSpc>
                <a:spcPct val="100000"/>
              </a:lnSpc>
              <a:buNone/>
            </a:pPr>
            <a:r>
              <a:rPr lang="en-US" sz="1900" b="1" u="sng" dirty="0"/>
              <a:t>The Idea</a:t>
            </a:r>
            <a:r>
              <a:rPr lang="en-US" sz="1900" dirty="0"/>
              <a:t>: Scientists use camera traps to spot snow leopards in their natural habitats with minimal disruption. Camera traps capture hundreds of thousands of images that need identification and analysis, a labor-intensive task that can be streamlined with AI services.</a:t>
            </a:r>
          </a:p>
          <a:p>
            <a:pPr marL="0" indent="0">
              <a:lnSpc>
                <a:spcPct val="100000"/>
              </a:lnSpc>
              <a:buNone/>
            </a:pPr>
            <a:r>
              <a:rPr lang="en-US" sz="1900" b="1" u="sng" dirty="0"/>
              <a:t>The Solution</a:t>
            </a:r>
            <a:r>
              <a:rPr lang="en-US" sz="1900" dirty="0"/>
              <a:t>: Using Machine Learning to automate image classification, allowing researchers to find well-camouflaged snow leopards within image sets more quickly.</a:t>
            </a:r>
          </a:p>
          <a:p>
            <a:pPr marL="0" indent="0" fontAlgn="base">
              <a:lnSpc>
                <a:spcPct val="100000"/>
              </a:lnSpc>
              <a:buNone/>
            </a:pPr>
            <a:endParaRPr lang="en-US" sz="1900" dirty="0"/>
          </a:p>
          <a:p>
            <a:pPr marL="0" indent="0">
              <a:buNone/>
            </a:pPr>
            <a:endParaRPr lang="en-US" dirty="0"/>
          </a:p>
        </p:txBody>
      </p:sp>
      <p:pic>
        <p:nvPicPr>
          <p:cNvPr id="5" name="Picture 4" descr="Rare Footage: Snow Leopard Family of Three Caught on Camera in Kazakhstan  (Video) - The Astana Times">
            <a:extLst>
              <a:ext uri="{FF2B5EF4-FFF2-40B4-BE49-F238E27FC236}">
                <a16:creationId xmlns:a16="http://schemas.microsoft.com/office/drawing/2014/main" id="{2F9D3231-4A83-9047-B85C-242AF972EF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49901" y="612476"/>
            <a:ext cx="6737699" cy="3789956"/>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E8F962E4-3873-3C45-BC03-5C41DFA29AAE}"/>
              </a:ext>
            </a:extLst>
          </p:cNvPr>
          <p:cNvSpPr/>
          <p:nvPr/>
        </p:nvSpPr>
        <p:spPr>
          <a:xfrm>
            <a:off x="4849901" y="2507454"/>
            <a:ext cx="6096000" cy="646331"/>
          </a:xfrm>
          <a:prstGeom prst="rect">
            <a:avLst/>
          </a:prstGeom>
        </p:spPr>
        <p:txBody>
          <a:bodyPr>
            <a:spAutoFit/>
          </a:bodyPr>
          <a:lstStyle/>
          <a:p>
            <a:br>
              <a:rPr lang="en-US" dirty="0"/>
            </a:br>
            <a:endParaRPr lang="en-US" dirty="0"/>
          </a:p>
        </p:txBody>
      </p:sp>
      <p:pic>
        <p:nvPicPr>
          <p:cNvPr id="10" name="Picture 9" descr="Diagram&#10;&#10;Description automatically generated">
            <a:extLst>
              <a:ext uri="{FF2B5EF4-FFF2-40B4-BE49-F238E27FC236}">
                <a16:creationId xmlns:a16="http://schemas.microsoft.com/office/drawing/2014/main" id="{7ADA1599-0B4E-7048-8D9F-3B943A0C0E1F}"/>
              </a:ext>
            </a:extLst>
          </p:cNvPr>
          <p:cNvPicPr>
            <a:picLocks noChangeAspect="1"/>
          </p:cNvPicPr>
          <p:nvPr/>
        </p:nvPicPr>
        <p:blipFill>
          <a:blip r:embed="rId4"/>
          <a:stretch>
            <a:fillRect/>
          </a:stretch>
        </p:blipFill>
        <p:spPr>
          <a:xfrm>
            <a:off x="4849900" y="4621067"/>
            <a:ext cx="6737699" cy="1660247"/>
          </a:xfrm>
          <a:prstGeom prst="rect">
            <a:avLst/>
          </a:prstGeom>
        </p:spPr>
      </p:pic>
    </p:spTree>
    <p:extLst>
      <p:ext uri="{BB962C8B-B14F-4D97-AF65-F5344CB8AC3E}">
        <p14:creationId xmlns:p14="http://schemas.microsoft.com/office/powerpoint/2010/main" val="16344632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2710-B07A-FF4F-BEF4-919DFFB1A756}"/>
              </a:ext>
            </a:extLst>
          </p:cNvPr>
          <p:cNvSpPr>
            <a:spLocks noGrp="1"/>
          </p:cNvSpPr>
          <p:nvPr>
            <p:ph type="title"/>
          </p:nvPr>
        </p:nvSpPr>
        <p:spPr>
          <a:xfrm>
            <a:off x="250825" y="268288"/>
            <a:ext cx="10026650" cy="655637"/>
          </a:xfrm>
        </p:spPr>
        <p:txBody>
          <a:bodyPr/>
          <a:lstStyle/>
          <a:p>
            <a:r>
              <a:rPr lang="en-US" dirty="0">
                <a:latin typeface="+mn-lt"/>
              </a:rPr>
              <a:t>Project Development</a:t>
            </a:r>
          </a:p>
        </p:txBody>
      </p:sp>
      <p:sp>
        <p:nvSpPr>
          <p:cNvPr id="3" name="Content Placeholder 2">
            <a:extLst>
              <a:ext uri="{FF2B5EF4-FFF2-40B4-BE49-F238E27FC236}">
                <a16:creationId xmlns:a16="http://schemas.microsoft.com/office/drawing/2014/main" id="{D31158DA-CC21-E34B-9EB5-4DBE85C2A792}"/>
              </a:ext>
            </a:extLst>
          </p:cNvPr>
          <p:cNvSpPr>
            <a:spLocks noGrp="1"/>
          </p:cNvSpPr>
          <p:nvPr>
            <p:ph idx="1"/>
          </p:nvPr>
        </p:nvSpPr>
        <p:spPr>
          <a:xfrm>
            <a:off x="250824" y="923925"/>
            <a:ext cx="6096710" cy="5665787"/>
          </a:xfrm>
        </p:spPr>
        <p:txBody>
          <a:bodyPr>
            <a:normAutofit/>
          </a:bodyPr>
          <a:lstStyle/>
          <a:p>
            <a:pPr marL="0" lvl="2" indent="0">
              <a:lnSpc>
                <a:spcPct val="100000"/>
              </a:lnSpc>
              <a:spcBef>
                <a:spcPts val="0"/>
              </a:spcBef>
              <a:buNone/>
            </a:pPr>
            <a:r>
              <a:rPr lang="en-US" sz="2400" dirty="0"/>
              <a:t>Top Conservation Efforts</a:t>
            </a:r>
          </a:p>
          <a:p>
            <a:pPr marL="342900" lvl="2" indent="-342900">
              <a:lnSpc>
                <a:spcPct val="100000"/>
              </a:lnSpc>
              <a:spcBef>
                <a:spcPts val="0"/>
              </a:spcBef>
              <a:buFont typeface="Wingdings" panose="05000000000000000000" pitchFamily="2" charset="2"/>
              <a:buChar char="q"/>
            </a:pPr>
            <a:r>
              <a:rPr lang="en-US" dirty="0"/>
              <a:t>Site/area management and protection</a:t>
            </a:r>
          </a:p>
          <a:p>
            <a:pPr marL="342900" lvl="2" indent="-342900">
              <a:lnSpc>
                <a:spcPct val="100000"/>
              </a:lnSpc>
              <a:spcBef>
                <a:spcPts val="0"/>
              </a:spcBef>
              <a:buFont typeface="Wingdings" panose="05000000000000000000" pitchFamily="2" charset="2"/>
              <a:buChar char="q"/>
            </a:pPr>
            <a:r>
              <a:rPr lang="en-US" dirty="0"/>
              <a:t>Resource protection</a:t>
            </a:r>
          </a:p>
          <a:p>
            <a:pPr marL="342900" lvl="2" indent="-342900">
              <a:lnSpc>
                <a:spcPct val="100000"/>
              </a:lnSpc>
              <a:spcBef>
                <a:spcPts val="0"/>
              </a:spcBef>
              <a:buFont typeface="Wingdings" panose="05000000000000000000" pitchFamily="2" charset="2"/>
              <a:buChar char="q"/>
            </a:pPr>
            <a:r>
              <a:rPr lang="en-US" dirty="0"/>
              <a:t>Awareness and communications</a:t>
            </a:r>
          </a:p>
          <a:p>
            <a:pPr marL="0" lvl="2" indent="0">
              <a:lnSpc>
                <a:spcPct val="100000"/>
              </a:lnSpc>
              <a:spcBef>
                <a:spcPts val="0"/>
              </a:spcBef>
              <a:buNone/>
            </a:pPr>
            <a:endParaRPr lang="en-US" dirty="0"/>
          </a:p>
          <a:p>
            <a:pPr marL="0" lvl="2" indent="0">
              <a:lnSpc>
                <a:spcPct val="100000"/>
              </a:lnSpc>
              <a:spcBef>
                <a:spcPts val="0"/>
              </a:spcBef>
              <a:buNone/>
            </a:pPr>
            <a:r>
              <a:rPr lang="en-US" sz="2400" dirty="0"/>
              <a:t>Common Threats</a:t>
            </a:r>
          </a:p>
          <a:p>
            <a:pPr marL="342900" lvl="2" indent="-342900">
              <a:lnSpc>
                <a:spcPct val="100000"/>
              </a:lnSpc>
              <a:spcBef>
                <a:spcPts val="0"/>
              </a:spcBef>
              <a:buFont typeface="Wingdings" panose="05000000000000000000" pitchFamily="2" charset="2"/>
              <a:buChar char="q"/>
            </a:pPr>
            <a:r>
              <a:rPr lang="en-US" dirty="0"/>
              <a:t>Loss of Habitat</a:t>
            </a:r>
          </a:p>
          <a:p>
            <a:pPr marL="342900" lvl="2" indent="-342900">
              <a:lnSpc>
                <a:spcPct val="100000"/>
              </a:lnSpc>
              <a:spcBef>
                <a:spcPts val="0"/>
              </a:spcBef>
              <a:buFont typeface="Wingdings" panose="05000000000000000000" pitchFamily="2" charset="2"/>
              <a:buChar char="q"/>
            </a:pPr>
            <a:r>
              <a:rPr lang="en-US" dirty="0"/>
              <a:t>Human Conflicts</a:t>
            </a:r>
          </a:p>
          <a:p>
            <a:pPr marL="342900" lvl="2" indent="-342900">
              <a:lnSpc>
                <a:spcPct val="100000"/>
              </a:lnSpc>
              <a:spcBef>
                <a:spcPts val="0"/>
              </a:spcBef>
              <a:buFont typeface="Wingdings" panose="05000000000000000000" pitchFamily="2" charset="2"/>
              <a:buChar char="q"/>
            </a:pPr>
            <a:r>
              <a:rPr lang="en-US" dirty="0"/>
              <a:t>Global Warming</a:t>
            </a:r>
          </a:p>
          <a:p>
            <a:pPr marL="342900" lvl="2" indent="-342900">
              <a:lnSpc>
                <a:spcPct val="100000"/>
              </a:lnSpc>
              <a:spcBef>
                <a:spcPts val="0"/>
              </a:spcBef>
              <a:buFont typeface="Wingdings" panose="05000000000000000000" pitchFamily="2" charset="2"/>
              <a:buChar char="q"/>
            </a:pPr>
            <a:endParaRPr lang="en-US" sz="2400" dirty="0"/>
          </a:p>
          <a:p>
            <a:pPr marL="0" lvl="2" indent="0">
              <a:lnSpc>
                <a:spcPct val="100000"/>
              </a:lnSpc>
              <a:spcBef>
                <a:spcPts val="0"/>
              </a:spcBef>
              <a:buNone/>
            </a:pPr>
            <a:r>
              <a:rPr lang="en-US" sz="2400" dirty="0"/>
              <a:t>Advantages of Using AI to Combat the Issue</a:t>
            </a:r>
          </a:p>
          <a:p>
            <a:pPr marL="342900" lvl="2" indent="-342900">
              <a:lnSpc>
                <a:spcPct val="100000"/>
              </a:lnSpc>
              <a:spcBef>
                <a:spcPts val="0"/>
              </a:spcBef>
              <a:buFont typeface="Wingdings" panose="05000000000000000000" pitchFamily="2" charset="2"/>
              <a:buChar char="q"/>
            </a:pPr>
            <a:r>
              <a:rPr lang="en-US" dirty="0"/>
              <a:t>Informs proper allocation of resources towards the most needed/effective conservation efforts</a:t>
            </a:r>
          </a:p>
          <a:p>
            <a:pPr marL="342900" lvl="2" indent="-342900">
              <a:lnSpc>
                <a:spcPct val="100000"/>
              </a:lnSpc>
              <a:spcBef>
                <a:spcPts val="0"/>
              </a:spcBef>
              <a:buFont typeface="Wingdings" panose="05000000000000000000" pitchFamily="2" charset="2"/>
              <a:buChar char="q"/>
            </a:pPr>
            <a:r>
              <a:rPr lang="en-US" dirty="0"/>
              <a:t>Helps redirect human conflicts such as placement of infrastructure, logging activities, </a:t>
            </a:r>
            <a:r>
              <a:rPr lang="en-US" dirty="0" err="1"/>
              <a:t>etc</a:t>
            </a:r>
            <a:endParaRPr lang="en-US" dirty="0"/>
          </a:p>
          <a:p>
            <a:pPr marL="342900" lvl="2" indent="-342900">
              <a:lnSpc>
                <a:spcPct val="100000"/>
              </a:lnSpc>
              <a:spcBef>
                <a:spcPts val="0"/>
              </a:spcBef>
              <a:buFont typeface="Wingdings" panose="05000000000000000000" pitchFamily="2" charset="2"/>
              <a:buChar char="q"/>
            </a:pPr>
            <a:r>
              <a:rPr lang="en-US" dirty="0"/>
              <a:t>Automation makes integration with awareness applications seamless</a:t>
            </a:r>
          </a:p>
        </p:txBody>
      </p:sp>
      <p:pic>
        <p:nvPicPr>
          <p:cNvPr id="4" name="Picture 3" descr="Chart&#10;&#10;Description automatically generated">
            <a:extLst>
              <a:ext uri="{FF2B5EF4-FFF2-40B4-BE49-F238E27FC236}">
                <a16:creationId xmlns:a16="http://schemas.microsoft.com/office/drawing/2014/main" id="{24574E96-3FA7-4CAD-A65D-8A581DD6AE66}"/>
              </a:ext>
            </a:extLst>
          </p:cNvPr>
          <p:cNvPicPr>
            <a:picLocks noChangeAspect="1"/>
          </p:cNvPicPr>
          <p:nvPr/>
        </p:nvPicPr>
        <p:blipFill>
          <a:blip r:embed="rId3"/>
          <a:stretch>
            <a:fillRect/>
          </a:stretch>
        </p:blipFill>
        <p:spPr>
          <a:xfrm>
            <a:off x="6519170" y="2562681"/>
            <a:ext cx="5510057" cy="4075933"/>
          </a:xfrm>
          <a:prstGeom prst="rect">
            <a:avLst/>
          </a:prstGeom>
        </p:spPr>
      </p:pic>
      <p:pic>
        <p:nvPicPr>
          <p:cNvPr id="2054" name="Picture 6" descr="Cat Tracks: North American Species">
            <a:extLst>
              <a:ext uri="{FF2B5EF4-FFF2-40B4-BE49-F238E27FC236}">
                <a16:creationId xmlns:a16="http://schemas.microsoft.com/office/drawing/2014/main" id="{F00E2621-1279-4E6C-8D6B-FD789B6735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15901" y="923925"/>
            <a:ext cx="3086208" cy="2314656"/>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What Was This Lone Bobcat Doing Wandering Near Georgetown? | DCist">
            <a:extLst>
              <a:ext uri="{FF2B5EF4-FFF2-40B4-BE49-F238E27FC236}">
                <a16:creationId xmlns:a16="http://schemas.microsoft.com/office/drawing/2014/main" id="{BE4EFDAF-F989-47D1-BD0C-614BE7758FF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6735" r="9845" b="8692"/>
          <a:stretch/>
        </p:blipFill>
        <p:spPr bwMode="auto">
          <a:xfrm>
            <a:off x="8261624" y="134903"/>
            <a:ext cx="3679551" cy="24277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86982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2710-B07A-FF4F-BEF4-919DFFB1A756}"/>
              </a:ext>
            </a:extLst>
          </p:cNvPr>
          <p:cNvSpPr>
            <a:spLocks noGrp="1"/>
          </p:cNvSpPr>
          <p:nvPr>
            <p:ph type="title"/>
          </p:nvPr>
        </p:nvSpPr>
        <p:spPr>
          <a:xfrm>
            <a:off x="250825" y="268288"/>
            <a:ext cx="10026650" cy="655637"/>
          </a:xfrm>
        </p:spPr>
        <p:txBody>
          <a:bodyPr/>
          <a:lstStyle/>
          <a:p>
            <a:r>
              <a:rPr lang="en-US" dirty="0">
                <a:latin typeface="+mn-lt"/>
              </a:rPr>
              <a:t>About the data</a:t>
            </a:r>
          </a:p>
        </p:txBody>
      </p:sp>
      <p:sp>
        <p:nvSpPr>
          <p:cNvPr id="3" name="Content Placeholder 2">
            <a:extLst>
              <a:ext uri="{FF2B5EF4-FFF2-40B4-BE49-F238E27FC236}">
                <a16:creationId xmlns:a16="http://schemas.microsoft.com/office/drawing/2014/main" id="{D31158DA-CC21-E34B-9EB5-4DBE85C2A792}"/>
              </a:ext>
            </a:extLst>
          </p:cNvPr>
          <p:cNvSpPr>
            <a:spLocks noGrp="1"/>
          </p:cNvSpPr>
          <p:nvPr>
            <p:ph idx="1"/>
          </p:nvPr>
        </p:nvSpPr>
        <p:spPr>
          <a:xfrm>
            <a:off x="130904" y="923925"/>
            <a:ext cx="4057650" cy="5792561"/>
          </a:xfrm>
        </p:spPr>
        <p:txBody>
          <a:bodyPr numCol="1">
            <a:normAutofit fontScale="85000" lnSpcReduction="10000"/>
          </a:bodyPr>
          <a:lstStyle/>
          <a:p>
            <a:pPr marL="0" indent="0">
              <a:lnSpc>
                <a:spcPct val="100000"/>
              </a:lnSpc>
              <a:buNone/>
            </a:pPr>
            <a:r>
              <a:rPr lang="en-US" b="1" dirty="0"/>
              <a:t>Data Source: </a:t>
            </a:r>
            <a:r>
              <a:rPr lang="en-US" b="1" dirty="0" err="1"/>
              <a:t>iNaturalist</a:t>
            </a:r>
            <a:r>
              <a:rPr lang="en-US" b="1" dirty="0"/>
              <a:t> </a:t>
            </a:r>
          </a:p>
          <a:p>
            <a:pPr marL="0" indent="0">
              <a:lnSpc>
                <a:spcPct val="100000"/>
              </a:lnSpc>
              <a:buNone/>
            </a:pPr>
            <a:r>
              <a:rPr lang="en-US" b="1" dirty="0"/>
              <a:t>What is </a:t>
            </a:r>
            <a:r>
              <a:rPr lang="en-US" b="1" dirty="0" err="1"/>
              <a:t>iNaturalist</a:t>
            </a:r>
            <a:r>
              <a:rPr lang="en-US" b="1" dirty="0"/>
              <a:t>? </a:t>
            </a:r>
          </a:p>
          <a:p>
            <a:r>
              <a:rPr lang="en-US" dirty="0"/>
              <a:t>An online social network of biodiversity information to help society learn about nature. </a:t>
            </a:r>
            <a:r>
              <a:rPr lang="en-US" dirty="0" err="1"/>
              <a:t>iNaturalist</a:t>
            </a:r>
            <a:r>
              <a:rPr lang="en-US" dirty="0"/>
              <a:t> is a joint initiative of the California Academy of Sciences and the National Geographic Society.</a:t>
            </a:r>
          </a:p>
          <a:p>
            <a:pPr marL="0" indent="0" fontAlgn="base">
              <a:lnSpc>
                <a:spcPct val="100000"/>
              </a:lnSpc>
              <a:buNone/>
            </a:pPr>
            <a:endParaRPr lang="en-US" dirty="0"/>
          </a:p>
          <a:p>
            <a:pPr marL="0" indent="0" fontAlgn="base">
              <a:lnSpc>
                <a:spcPct val="100000"/>
              </a:lnSpc>
              <a:buNone/>
            </a:pPr>
            <a:r>
              <a:rPr lang="en-US" b="1" dirty="0"/>
              <a:t>How is it used?</a:t>
            </a:r>
          </a:p>
          <a:p>
            <a:r>
              <a:rPr lang="en-US" dirty="0"/>
              <a:t>Anyone can record their observations from nature. Members record observations for numerous reasons ranging from science projects, school projects, or simply just personal fulfillment.</a:t>
            </a:r>
            <a:br>
              <a:rPr lang="en-US" dirty="0"/>
            </a:br>
            <a:endParaRPr lang="en-US" dirty="0"/>
          </a:p>
          <a:p>
            <a:pPr marL="0" indent="0" fontAlgn="base">
              <a:lnSpc>
                <a:spcPct val="100000"/>
              </a:lnSpc>
              <a:buNone/>
            </a:pPr>
            <a:endParaRPr lang="en-US" dirty="0"/>
          </a:p>
          <a:p>
            <a:pPr marL="0" indent="0" fontAlgn="base">
              <a:lnSpc>
                <a:spcPct val="100000"/>
              </a:lnSpc>
              <a:buNone/>
            </a:pPr>
            <a:endParaRPr lang="en-US" dirty="0"/>
          </a:p>
          <a:p>
            <a:pPr marL="0" indent="0">
              <a:buNone/>
            </a:pPr>
            <a:endParaRPr lang="en-US" dirty="0"/>
          </a:p>
        </p:txBody>
      </p:sp>
      <p:pic>
        <p:nvPicPr>
          <p:cNvPr id="6" name="Picture 5" descr="Graphical user interface, application&#10;&#10;Description automatically generated">
            <a:extLst>
              <a:ext uri="{FF2B5EF4-FFF2-40B4-BE49-F238E27FC236}">
                <a16:creationId xmlns:a16="http://schemas.microsoft.com/office/drawing/2014/main" id="{6DE4AEDC-B3FF-EF4E-B372-4C719B247BC3}"/>
              </a:ext>
            </a:extLst>
          </p:cNvPr>
          <p:cNvPicPr>
            <a:picLocks noChangeAspect="1"/>
          </p:cNvPicPr>
          <p:nvPr/>
        </p:nvPicPr>
        <p:blipFill>
          <a:blip r:embed="rId3"/>
          <a:stretch>
            <a:fillRect/>
          </a:stretch>
        </p:blipFill>
        <p:spPr>
          <a:xfrm>
            <a:off x="4308475" y="596106"/>
            <a:ext cx="7632700" cy="5435600"/>
          </a:xfrm>
          <a:prstGeom prst="rect">
            <a:avLst/>
          </a:prstGeom>
        </p:spPr>
      </p:pic>
    </p:spTree>
    <p:extLst>
      <p:ext uri="{BB962C8B-B14F-4D97-AF65-F5344CB8AC3E}">
        <p14:creationId xmlns:p14="http://schemas.microsoft.com/office/powerpoint/2010/main" val="1240834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2710-B07A-FF4F-BEF4-919DFFB1A756}"/>
              </a:ext>
            </a:extLst>
          </p:cNvPr>
          <p:cNvSpPr>
            <a:spLocks noGrp="1"/>
          </p:cNvSpPr>
          <p:nvPr>
            <p:ph type="title"/>
          </p:nvPr>
        </p:nvSpPr>
        <p:spPr>
          <a:xfrm>
            <a:off x="250825" y="268288"/>
            <a:ext cx="10026650" cy="655637"/>
          </a:xfrm>
        </p:spPr>
        <p:txBody>
          <a:bodyPr/>
          <a:lstStyle/>
          <a:p>
            <a:r>
              <a:rPr lang="en-US">
                <a:latin typeface="+mn-lt"/>
              </a:rPr>
              <a:t>About the data</a:t>
            </a:r>
            <a:endParaRPr lang="en-US" dirty="0">
              <a:latin typeface="+mn-lt"/>
            </a:endParaRPr>
          </a:p>
        </p:txBody>
      </p:sp>
      <p:sp>
        <p:nvSpPr>
          <p:cNvPr id="3" name="Content Placeholder 2">
            <a:extLst>
              <a:ext uri="{FF2B5EF4-FFF2-40B4-BE49-F238E27FC236}">
                <a16:creationId xmlns:a16="http://schemas.microsoft.com/office/drawing/2014/main" id="{D31158DA-CC21-E34B-9EB5-4DBE85C2A792}"/>
              </a:ext>
            </a:extLst>
          </p:cNvPr>
          <p:cNvSpPr>
            <a:spLocks noGrp="1"/>
          </p:cNvSpPr>
          <p:nvPr>
            <p:ph idx="1"/>
          </p:nvPr>
        </p:nvSpPr>
        <p:spPr>
          <a:xfrm>
            <a:off x="3705052" y="923925"/>
            <a:ext cx="8107197" cy="1569816"/>
          </a:xfrm>
        </p:spPr>
        <p:txBody>
          <a:bodyPr numCol="1">
            <a:normAutofit fontScale="92500" lnSpcReduction="20000"/>
          </a:bodyPr>
          <a:lstStyle/>
          <a:p>
            <a:pPr marL="0" indent="0" fontAlgn="base">
              <a:lnSpc>
                <a:spcPct val="100000"/>
              </a:lnSpc>
              <a:buNone/>
            </a:pPr>
            <a:r>
              <a:rPr lang="en-US" dirty="0"/>
              <a:t>Focus: Felidae Family </a:t>
            </a:r>
          </a:p>
          <a:p>
            <a:pPr fontAlgn="base">
              <a:lnSpc>
                <a:spcPct val="100000"/>
              </a:lnSpc>
              <a:buFont typeface="Arial" panose="020B0604020202020204" pitchFamily="34" charset="0"/>
              <a:buChar char="•"/>
            </a:pPr>
            <a:r>
              <a:rPr lang="en-US" dirty="0"/>
              <a:t>Big cats are some of Earth's largest and most threatened predators. Not only are large predators the most vulnerable to human pressures, but they are the first to disappear from ecosystems and efforts to conserve them </a:t>
            </a:r>
            <a:r>
              <a:rPr lang="en-US" b="1" dirty="0"/>
              <a:t>effectively help protect thousands</a:t>
            </a:r>
            <a:r>
              <a:rPr lang="en-US" dirty="0"/>
              <a:t> of other species that share their habitat.</a:t>
            </a:r>
          </a:p>
        </p:txBody>
      </p:sp>
      <p:pic>
        <p:nvPicPr>
          <p:cNvPr id="5" name="Picture 4" descr="Graphical user interface, application&#10;&#10;Description automatically generated">
            <a:extLst>
              <a:ext uri="{FF2B5EF4-FFF2-40B4-BE49-F238E27FC236}">
                <a16:creationId xmlns:a16="http://schemas.microsoft.com/office/drawing/2014/main" id="{0B80BA1D-D299-4F45-B01B-6F291F0A8D85}"/>
              </a:ext>
            </a:extLst>
          </p:cNvPr>
          <p:cNvPicPr>
            <a:picLocks noChangeAspect="1"/>
          </p:cNvPicPr>
          <p:nvPr/>
        </p:nvPicPr>
        <p:blipFill>
          <a:blip r:embed="rId3"/>
          <a:stretch>
            <a:fillRect/>
          </a:stretch>
        </p:blipFill>
        <p:spPr>
          <a:xfrm>
            <a:off x="535637" y="1173276"/>
            <a:ext cx="2817384" cy="5424273"/>
          </a:xfrm>
          <a:prstGeom prst="rect">
            <a:avLst/>
          </a:prstGeom>
        </p:spPr>
      </p:pic>
      <p:pic>
        <p:nvPicPr>
          <p:cNvPr id="1026" name="Picture 2" descr="Intro to Felidae Family – Animal Almanac">
            <a:extLst>
              <a:ext uri="{FF2B5EF4-FFF2-40B4-BE49-F238E27FC236}">
                <a16:creationId xmlns:a16="http://schemas.microsoft.com/office/drawing/2014/main" id="{119013F2-05F2-784B-B310-6EAD7B9D54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78787" y="2577754"/>
            <a:ext cx="5359726" cy="4019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87788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4281B-23DA-4FC6-9663-0AE8D5F55970}"/>
              </a:ext>
            </a:extLst>
          </p:cNvPr>
          <p:cNvSpPr>
            <a:spLocks noGrp="1"/>
          </p:cNvSpPr>
          <p:nvPr>
            <p:ph type="title"/>
          </p:nvPr>
        </p:nvSpPr>
        <p:spPr>
          <a:xfrm>
            <a:off x="130272" y="84340"/>
            <a:ext cx="10515600" cy="1325563"/>
          </a:xfrm>
        </p:spPr>
        <p:txBody>
          <a:bodyPr/>
          <a:lstStyle/>
          <a:p>
            <a:r>
              <a:rPr lang="en-US" dirty="0"/>
              <a:t>Code Flow </a:t>
            </a:r>
          </a:p>
        </p:txBody>
      </p:sp>
      <p:sp>
        <p:nvSpPr>
          <p:cNvPr id="4" name="Slide Number Placeholder 3">
            <a:extLst>
              <a:ext uri="{FF2B5EF4-FFF2-40B4-BE49-F238E27FC236}">
                <a16:creationId xmlns:a16="http://schemas.microsoft.com/office/drawing/2014/main" id="{916F2969-5CFE-4275-B7EB-0C2AF5FB1D3B}"/>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
        <p:nvSpPr>
          <p:cNvPr id="5" name="Rectangle 4">
            <a:extLst>
              <a:ext uri="{FF2B5EF4-FFF2-40B4-BE49-F238E27FC236}">
                <a16:creationId xmlns:a16="http://schemas.microsoft.com/office/drawing/2014/main" id="{562C315E-2F8E-41BA-B719-EF7723AD8F3C}"/>
              </a:ext>
            </a:extLst>
          </p:cNvPr>
          <p:cNvSpPr/>
          <p:nvPr/>
        </p:nvSpPr>
        <p:spPr>
          <a:xfrm>
            <a:off x="451163" y="1828706"/>
            <a:ext cx="1742831" cy="110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Flask App </a:t>
            </a:r>
            <a:r>
              <a:rPr lang="en-US" dirty="0"/>
              <a:t>(app.py)</a:t>
            </a:r>
          </a:p>
        </p:txBody>
      </p:sp>
      <p:sp>
        <p:nvSpPr>
          <p:cNvPr id="6" name="Rectangle 5">
            <a:extLst>
              <a:ext uri="{FF2B5EF4-FFF2-40B4-BE49-F238E27FC236}">
                <a16:creationId xmlns:a16="http://schemas.microsoft.com/office/drawing/2014/main" id="{85D4B9D6-5BF0-457D-83BE-6BE4E75781CF}"/>
              </a:ext>
            </a:extLst>
          </p:cNvPr>
          <p:cNvSpPr/>
          <p:nvPr/>
        </p:nvSpPr>
        <p:spPr>
          <a:xfrm>
            <a:off x="3047551" y="1828706"/>
            <a:ext cx="1742831" cy="11054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HTML Page</a:t>
            </a:r>
          </a:p>
        </p:txBody>
      </p:sp>
      <p:sp>
        <p:nvSpPr>
          <p:cNvPr id="8" name="Rectangle 7">
            <a:extLst>
              <a:ext uri="{FF2B5EF4-FFF2-40B4-BE49-F238E27FC236}">
                <a16:creationId xmlns:a16="http://schemas.microsoft.com/office/drawing/2014/main" id="{17217095-56B0-4A36-9581-9D55CBDB933D}"/>
              </a:ext>
            </a:extLst>
          </p:cNvPr>
          <p:cNvSpPr/>
          <p:nvPr/>
        </p:nvSpPr>
        <p:spPr>
          <a:xfrm>
            <a:off x="5809254" y="1828710"/>
            <a:ext cx="1742831" cy="1105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JS</a:t>
            </a:r>
          </a:p>
          <a:p>
            <a:pPr algn="ctr"/>
            <a:r>
              <a:rPr lang="en-US" dirty="0"/>
              <a:t>(app.js)</a:t>
            </a:r>
          </a:p>
        </p:txBody>
      </p:sp>
      <p:sp>
        <p:nvSpPr>
          <p:cNvPr id="10" name="TextBox 9">
            <a:extLst>
              <a:ext uri="{FF2B5EF4-FFF2-40B4-BE49-F238E27FC236}">
                <a16:creationId xmlns:a16="http://schemas.microsoft.com/office/drawing/2014/main" id="{D406A2C8-3902-44F2-94A7-08FFA84779D9}"/>
              </a:ext>
            </a:extLst>
          </p:cNvPr>
          <p:cNvSpPr txBox="1"/>
          <p:nvPr/>
        </p:nvSpPr>
        <p:spPr>
          <a:xfrm>
            <a:off x="8009080" y="418647"/>
            <a:ext cx="3560515" cy="7386638"/>
          </a:xfrm>
          <a:prstGeom prst="rect">
            <a:avLst/>
          </a:prstGeom>
          <a:noFill/>
        </p:spPr>
        <p:txBody>
          <a:bodyPr wrap="square" rtlCol="0">
            <a:spAutoFit/>
          </a:bodyPr>
          <a:lstStyle/>
          <a:p>
            <a:pPr marL="342900" indent="-342900">
              <a:buAutoNum type="arabicPeriod"/>
            </a:pPr>
            <a:r>
              <a:rPr lang="en-US" dirty="0"/>
              <a:t>Using the Flask frame work a user initiates a request from app.py</a:t>
            </a:r>
          </a:p>
          <a:p>
            <a:pPr marL="342900" indent="-342900">
              <a:buAutoNum type="arabicPeriod"/>
            </a:pPr>
            <a:endParaRPr lang="en-US" sz="600" dirty="0"/>
          </a:p>
          <a:p>
            <a:pPr marL="342900" indent="-342900">
              <a:buAutoNum type="arabicPeriod"/>
            </a:pPr>
            <a:r>
              <a:rPr lang="en-US" dirty="0"/>
              <a:t>The Flask app references instructions in app.py and returns an HTML page</a:t>
            </a:r>
          </a:p>
          <a:p>
            <a:pPr marL="342900" indent="-342900">
              <a:buAutoNum type="arabicPeriod"/>
            </a:pPr>
            <a:endParaRPr lang="en-US" sz="600" dirty="0"/>
          </a:p>
          <a:p>
            <a:pPr marL="342900" indent="-342900">
              <a:buAutoNum type="arabicPeriod"/>
            </a:pPr>
            <a:r>
              <a:rPr lang="en-US" dirty="0"/>
              <a:t>The HTML page references JS (app.js) code instructions</a:t>
            </a:r>
          </a:p>
          <a:p>
            <a:pPr marL="342900" indent="-342900">
              <a:buAutoNum type="arabicPeriod"/>
            </a:pPr>
            <a:endParaRPr lang="en-US" sz="600" dirty="0"/>
          </a:p>
          <a:p>
            <a:pPr marL="342900" indent="-342900">
              <a:buAutoNum type="arabicPeriod"/>
            </a:pPr>
            <a:r>
              <a:rPr lang="en-US" dirty="0"/>
              <a:t>JS then makes a request back to Flask</a:t>
            </a:r>
          </a:p>
          <a:p>
            <a:pPr marL="342900" indent="-342900">
              <a:buAutoNum type="arabicPeriod"/>
            </a:pPr>
            <a:endParaRPr lang="en-US" sz="600" dirty="0"/>
          </a:p>
          <a:p>
            <a:pPr marL="342900" indent="-342900">
              <a:buAutoNum type="arabicPeriod"/>
            </a:pPr>
            <a:r>
              <a:rPr lang="en-US" dirty="0"/>
              <a:t>Flask then loads ML Model and makes prediction</a:t>
            </a:r>
          </a:p>
          <a:p>
            <a:pPr marL="342900" indent="-342900">
              <a:buAutoNum type="arabicPeriod"/>
            </a:pPr>
            <a:endParaRPr lang="en-US" sz="600" dirty="0"/>
          </a:p>
          <a:p>
            <a:pPr marL="342900" indent="-342900">
              <a:buAutoNum type="arabicPeriod"/>
            </a:pPr>
            <a:r>
              <a:rPr lang="en-US" dirty="0"/>
              <a:t>Prediction is return as JSON</a:t>
            </a:r>
          </a:p>
          <a:p>
            <a:pPr marL="342900" indent="-342900">
              <a:buAutoNum type="arabicPeriod"/>
            </a:pPr>
            <a:endParaRPr lang="en-US" sz="600" dirty="0"/>
          </a:p>
          <a:p>
            <a:pPr marL="342900" indent="-342900">
              <a:buAutoNum type="arabicPeriod"/>
            </a:pPr>
            <a:r>
              <a:rPr lang="en-US" dirty="0"/>
              <a:t>Data is then rendered in HTML format referencing CSS for style</a:t>
            </a:r>
          </a:p>
          <a:p>
            <a:pPr marL="342900" indent="-342900">
              <a:buAutoNum type="arabicPeriod"/>
            </a:pPr>
            <a:endParaRPr lang="en-US" sz="600" dirty="0"/>
          </a:p>
          <a:p>
            <a:pPr marL="342900" indent="-342900">
              <a:buAutoNum type="arabicPeriod"/>
            </a:pPr>
            <a:r>
              <a:rPr lang="en-US" dirty="0"/>
              <a:t>Any further requests on the HTML page repeat steps 4 – 7</a:t>
            </a:r>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p:txBody>
      </p:sp>
      <p:cxnSp>
        <p:nvCxnSpPr>
          <p:cNvPr id="14" name="Straight Arrow Connector 13">
            <a:extLst>
              <a:ext uri="{FF2B5EF4-FFF2-40B4-BE49-F238E27FC236}">
                <a16:creationId xmlns:a16="http://schemas.microsoft.com/office/drawing/2014/main" id="{2D9A687E-F9DA-4892-B92A-7559FC0B0601}"/>
              </a:ext>
            </a:extLst>
          </p:cNvPr>
          <p:cNvCxnSpPr>
            <a:cxnSpLocks/>
          </p:cNvCxnSpPr>
          <p:nvPr/>
        </p:nvCxnSpPr>
        <p:spPr>
          <a:xfrm>
            <a:off x="2479841" y="2513625"/>
            <a:ext cx="3309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39528F8-4206-432A-9B3B-B5B5B3CF8613}"/>
              </a:ext>
            </a:extLst>
          </p:cNvPr>
          <p:cNvCxnSpPr>
            <a:cxnSpLocks/>
          </p:cNvCxnSpPr>
          <p:nvPr/>
        </p:nvCxnSpPr>
        <p:spPr>
          <a:xfrm flipV="1">
            <a:off x="1313275" y="2994875"/>
            <a:ext cx="0" cy="306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D60F806-9D77-41DF-A5FF-C0F669E91DA7}"/>
              </a:ext>
            </a:extLst>
          </p:cNvPr>
          <p:cNvCxnSpPr>
            <a:cxnSpLocks/>
          </p:cNvCxnSpPr>
          <p:nvPr/>
        </p:nvCxnSpPr>
        <p:spPr>
          <a:xfrm flipH="1">
            <a:off x="5140163" y="2589543"/>
            <a:ext cx="3832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BCB1FAB1-784F-439E-8067-B6B6A4723717}"/>
              </a:ext>
            </a:extLst>
          </p:cNvPr>
          <p:cNvSpPr/>
          <p:nvPr/>
        </p:nvSpPr>
        <p:spPr>
          <a:xfrm>
            <a:off x="2979586" y="3389397"/>
            <a:ext cx="1742831" cy="11531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CSS</a:t>
            </a:r>
          </a:p>
          <a:p>
            <a:pPr algn="ctr"/>
            <a:r>
              <a:rPr lang="en-US" dirty="0"/>
              <a:t>(style.css)</a:t>
            </a:r>
          </a:p>
        </p:txBody>
      </p:sp>
      <p:cxnSp>
        <p:nvCxnSpPr>
          <p:cNvPr id="43" name="Straight Arrow Connector 42">
            <a:extLst>
              <a:ext uri="{FF2B5EF4-FFF2-40B4-BE49-F238E27FC236}">
                <a16:creationId xmlns:a16="http://schemas.microsoft.com/office/drawing/2014/main" id="{BB0C3AE8-1EDB-4763-9C68-6EAEAAB5D369}"/>
              </a:ext>
            </a:extLst>
          </p:cNvPr>
          <p:cNvCxnSpPr>
            <a:cxnSpLocks/>
          </p:cNvCxnSpPr>
          <p:nvPr/>
        </p:nvCxnSpPr>
        <p:spPr>
          <a:xfrm flipV="1">
            <a:off x="3876925" y="2994875"/>
            <a:ext cx="0" cy="306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DCEAD04-4333-4A9B-90C6-FB68497EF297}"/>
              </a:ext>
            </a:extLst>
          </p:cNvPr>
          <p:cNvCxnSpPr>
            <a:cxnSpLocks/>
          </p:cNvCxnSpPr>
          <p:nvPr/>
        </p:nvCxnSpPr>
        <p:spPr>
          <a:xfrm>
            <a:off x="1408874" y="1084367"/>
            <a:ext cx="532410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19E722D4-07CE-4BDA-BA05-10A2FC0548F8}"/>
              </a:ext>
            </a:extLst>
          </p:cNvPr>
          <p:cNvCxnSpPr>
            <a:cxnSpLocks/>
          </p:cNvCxnSpPr>
          <p:nvPr/>
        </p:nvCxnSpPr>
        <p:spPr>
          <a:xfrm>
            <a:off x="5153792" y="2347828"/>
            <a:ext cx="42590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6A63512-51B5-49CA-8B30-A9D0670D14EF}"/>
              </a:ext>
            </a:extLst>
          </p:cNvPr>
          <p:cNvCxnSpPr>
            <a:cxnSpLocks/>
          </p:cNvCxnSpPr>
          <p:nvPr/>
        </p:nvCxnSpPr>
        <p:spPr>
          <a:xfrm>
            <a:off x="6732977" y="1084367"/>
            <a:ext cx="0" cy="744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7118881D-A15C-4E45-BAA7-65AD7D69D1F5}"/>
              </a:ext>
            </a:extLst>
          </p:cNvPr>
          <p:cNvCxnSpPr>
            <a:cxnSpLocks/>
          </p:cNvCxnSpPr>
          <p:nvPr/>
        </p:nvCxnSpPr>
        <p:spPr>
          <a:xfrm>
            <a:off x="1408874" y="1084367"/>
            <a:ext cx="0" cy="7443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D1927BB4-5BCC-4316-93B2-F28312A1638E}"/>
              </a:ext>
            </a:extLst>
          </p:cNvPr>
          <p:cNvCxnSpPr>
            <a:cxnSpLocks/>
          </p:cNvCxnSpPr>
          <p:nvPr/>
        </p:nvCxnSpPr>
        <p:spPr>
          <a:xfrm>
            <a:off x="1555905" y="2994875"/>
            <a:ext cx="0" cy="3257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D83CEE21-52E8-47CC-BFED-8D29D616EBD2}"/>
              </a:ext>
            </a:extLst>
          </p:cNvPr>
          <p:cNvSpPr/>
          <p:nvPr/>
        </p:nvSpPr>
        <p:spPr>
          <a:xfrm>
            <a:off x="441859" y="3437173"/>
            <a:ext cx="1742831" cy="1105422"/>
          </a:xfrm>
          <a:prstGeom prst="rect">
            <a:avLst/>
          </a:prstGeom>
          <a:solidFill>
            <a:schemeClr val="accent6"/>
          </a:solidFill>
          <a:ln>
            <a:solidFill>
              <a:schemeClr val="accent3">
                <a:lumMod val="20000"/>
                <a:lumOff val="8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a:p>
            <a:pPr algn="ctr"/>
            <a:r>
              <a:rPr lang="en-US" b="1" dirty="0"/>
              <a:t>ML</a:t>
            </a:r>
          </a:p>
          <a:p>
            <a:pPr algn="ctr"/>
            <a:r>
              <a:rPr lang="en-US" b="1" dirty="0"/>
              <a:t>Model</a:t>
            </a:r>
          </a:p>
          <a:p>
            <a:pPr algn="ctr"/>
            <a:r>
              <a:rPr lang="en-US" dirty="0"/>
              <a:t>(</a:t>
            </a:r>
            <a:r>
              <a:rPr lang="en-US" dirty="0" err="1"/>
              <a:t>FastAI</a:t>
            </a:r>
            <a:r>
              <a:rPr lang="en-US" dirty="0"/>
              <a:t>)</a:t>
            </a:r>
          </a:p>
          <a:p>
            <a:pPr algn="ctr"/>
            <a:endParaRPr lang="en-US" dirty="0"/>
          </a:p>
        </p:txBody>
      </p:sp>
      <p:sp>
        <p:nvSpPr>
          <p:cNvPr id="19" name="Rectangle 18">
            <a:extLst>
              <a:ext uri="{FF2B5EF4-FFF2-40B4-BE49-F238E27FC236}">
                <a16:creationId xmlns:a16="http://schemas.microsoft.com/office/drawing/2014/main" id="{D74CF521-9506-4BBA-A663-33EA7CEFB66D}"/>
              </a:ext>
            </a:extLst>
          </p:cNvPr>
          <p:cNvSpPr/>
          <p:nvPr/>
        </p:nvSpPr>
        <p:spPr>
          <a:xfrm>
            <a:off x="441859" y="5113872"/>
            <a:ext cx="1742831" cy="1105423"/>
          </a:xfrm>
          <a:prstGeom prst="rect">
            <a:avLst/>
          </a:prstGeom>
          <a:solidFill>
            <a:schemeClr val="accent6"/>
          </a:solidFill>
          <a:ln>
            <a:solidFill>
              <a:schemeClr val="accent3">
                <a:lumMod val="20000"/>
                <a:lumOff val="8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Google Drive</a:t>
            </a:r>
          </a:p>
          <a:p>
            <a:pPr algn="ctr"/>
            <a:r>
              <a:rPr lang="en-US" dirty="0"/>
              <a:t>Collab</a:t>
            </a:r>
          </a:p>
        </p:txBody>
      </p:sp>
      <p:cxnSp>
        <p:nvCxnSpPr>
          <p:cNvPr id="20" name="Straight Arrow Connector 19">
            <a:extLst>
              <a:ext uri="{FF2B5EF4-FFF2-40B4-BE49-F238E27FC236}">
                <a16:creationId xmlns:a16="http://schemas.microsoft.com/office/drawing/2014/main" id="{87F545FE-8DD7-4020-8AE2-1DE4C80DA69D}"/>
              </a:ext>
            </a:extLst>
          </p:cNvPr>
          <p:cNvCxnSpPr>
            <a:cxnSpLocks/>
          </p:cNvCxnSpPr>
          <p:nvPr/>
        </p:nvCxnSpPr>
        <p:spPr>
          <a:xfrm flipV="1">
            <a:off x="1313274" y="4640022"/>
            <a:ext cx="0" cy="3397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114595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4281B-23DA-4FC6-9663-0AE8D5F55970}"/>
              </a:ext>
            </a:extLst>
          </p:cNvPr>
          <p:cNvSpPr>
            <a:spLocks noGrp="1"/>
          </p:cNvSpPr>
          <p:nvPr>
            <p:ph type="title"/>
          </p:nvPr>
        </p:nvSpPr>
        <p:spPr>
          <a:xfrm>
            <a:off x="130272" y="84340"/>
            <a:ext cx="10515600" cy="1325563"/>
          </a:xfrm>
        </p:spPr>
        <p:txBody>
          <a:bodyPr/>
          <a:lstStyle/>
          <a:p>
            <a:r>
              <a:rPr lang="en-US" dirty="0"/>
              <a:t>Code Flow-</a:t>
            </a:r>
            <a:r>
              <a:rPr lang="en-US" sz="1800" dirty="0"/>
              <a:t>continued</a:t>
            </a:r>
            <a:endParaRPr lang="en-US" dirty="0"/>
          </a:p>
        </p:txBody>
      </p:sp>
      <p:sp>
        <p:nvSpPr>
          <p:cNvPr id="4" name="Slide Number Placeholder 3">
            <a:extLst>
              <a:ext uri="{FF2B5EF4-FFF2-40B4-BE49-F238E27FC236}">
                <a16:creationId xmlns:a16="http://schemas.microsoft.com/office/drawing/2014/main" id="{916F2969-5CFE-4275-B7EB-0C2AF5FB1D3B}"/>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
        <p:nvSpPr>
          <p:cNvPr id="5" name="Rectangle 4">
            <a:extLst>
              <a:ext uri="{FF2B5EF4-FFF2-40B4-BE49-F238E27FC236}">
                <a16:creationId xmlns:a16="http://schemas.microsoft.com/office/drawing/2014/main" id="{562C315E-2F8E-41BA-B719-EF7723AD8F3C}"/>
              </a:ext>
            </a:extLst>
          </p:cNvPr>
          <p:cNvSpPr/>
          <p:nvPr/>
        </p:nvSpPr>
        <p:spPr>
          <a:xfrm>
            <a:off x="451163" y="1828706"/>
            <a:ext cx="1742831" cy="110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Flask App </a:t>
            </a:r>
            <a:r>
              <a:rPr lang="en-US" dirty="0"/>
              <a:t>(app.py)</a:t>
            </a:r>
          </a:p>
        </p:txBody>
      </p:sp>
      <p:sp>
        <p:nvSpPr>
          <p:cNvPr id="6" name="Rectangle 5">
            <a:extLst>
              <a:ext uri="{FF2B5EF4-FFF2-40B4-BE49-F238E27FC236}">
                <a16:creationId xmlns:a16="http://schemas.microsoft.com/office/drawing/2014/main" id="{85D4B9D6-5BF0-457D-83BE-6BE4E75781CF}"/>
              </a:ext>
            </a:extLst>
          </p:cNvPr>
          <p:cNvSpPr/>
          <p:nvPr/>
        </p:nvSpPr>
        <p:spPr>
          <a:xfrm>
            <a:off x="3047551" y="1828706"/>
            <a:ext cx="1742831" cy="110541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HTML Page</a:t>
            </a:r>
          </a:p>
        </p:txBody>
      </p:sp>
      <p:sp>
        <p:nvSpPr>
          <p:cNvPr id="8" name="Rectangle 7">
            <a:extLst>
              <a:ext uri="{FF2B5EF4-FFF2-40B4-BE49-F238E27FC236}">
                <a16:creationId xmlns:a16="http://schemas.microsoft.com/office/drawing/2014/main" id="{17217095-56B0-4A36-9581-9D55CBDB933D}"/>
              </a:ext>
            </a:extLst>
          </p:cNvPr>
          <p:cNvSpPr/>
          <p:nvPr/>
        </p:nvSpPr>
        <p:spPr>
          <a:xfrm>
            <a:off x="5809254" y="1828710"/>
            <a:ext cx="1742831" cy="11054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JS</a:t>
            </a:r>
          </a:p>
          <a:p>
            <a:pPr algn="ctr"/>
            <a:r>
              <a:rPr lang="en-US" dirty="0"/>
              <a:t>(app.js)</a:t>
            </a:r>
          </a:p>
        </p:txBody>
      </p:sp>
      <p:cxnSp>
        <p:nvCxnSpPr>
          <p:cNvPr id="14" name="Straight Arrow Connector 13">
            <a:extLst>
              <a:ext uri="{FF2B5EF4-FFF2-40B4-BE49-F238E27FC236}">
                <a16:creationId xmlns:a16="http://schemas.microsoft.com/office/drawing/2014/main" id="{2D9A687E-F9DA-4892-B92A-7559FC0B0601}"/>
              </a:ext>
            </a:extLst>
          </p:cNvPr>
          <p:cNvCxnSpPr>
            <a:cxnSpLocks/>
          </p:cNvCxnSpPr>
          <p:nvPr/>
        </p:nvCxnSpPr>
        <p:spPr>
          <a:xfrm>
            <a:off x="2479841" y="2513625"/>
            <a:ext cx="33092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39528F8-4206-432A-9B3B-B5B5B3CF8613}"/>
              </a:ext>
            </a:extLst>
          </p:cNvPr>
          <p:cNvCxnSpPr>
            <a:cxnSpLocks/>
          </p:cNvCxnSpPr>
          <p:nvPr/>
        </p:nvCxnSpPr>
        <p:spPr>
          <a:xfrm flipV="1">
            <a:off x="1313275" y="2994875"/>
            <a:ext cx="0" cy="306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4D60F806-9D77-41DF-A5FF-C0F669E91DA7}"/>
              </a:ext>
            </a:extLst>
          </p:cNvPr>
          <p:cNvCxnSpPr>
            <a:cxnSpLocks/>
          </p:cNvCxnSpPr>
          <p:nvPr/>
        </p:nvCxnSpPr>
        <p:spPr>
          <a:xfrm flipH="1">
            <a:off x="5140163" y="2589543"/>
            <a:ext cx="38324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Rectangle 41">
            <a:extLst>
              <a:ext uri="{FF2B5EF4-FFF2-40B4-BE49-F238E27FC236}">
                <a16:creationId xmlns:a16="http://schemas.microsoft.com/office/drawing/2014/main" id="{BCB1FAB1-784F-439E-8067-B6B6A4723717}"/>
              </a:ext>
            </a:extLst>
          </p:cNvPr>
          <p:cNvSpPr/>
          <p:nvPr/>
        </p:nvSpPr>
        <p:spPr>
          <a:xfrm>
            <a:off x="2979586" y="3389397"/>
            <a:ext cx="1742831" cy="115319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CSS</a:t>
            </a:r>
          </a:p>
          <a:p>
            <a:pPr algn="ctr"/>
            <a:r>
              <a:rPr lang="en-US" dirty="0"/>
              <a:t>(style.css)</a:t>
            </a:r>
          </a:p>
        </p:txBody>
      </p:sp>
      <p:cxnSp>
        <p:nvCxnSpPr>
          <p:cNvPr id="43" name="Straight Arrow Connector 42">
            <a:extLst>
              <a:ext uri="{FF2B5EF4-FFF2-40B4-BE49-F238E27FC236}">
                <a16:creationId xmlns:a16="http://schemas.microsoft.com/office/drawing/2014/main" id="{BB0C3AE8-1EDB-4763-9C68-6EAEAAB5D369}"/>
              </a:ext>
            </a:extLst>
          </p:cNvPr>
          <p:cNvCxnSpPr>
            <a:cxnSpLocks/>
          </p:cNvCxnSpPr>
          <p:nvPr/>
        </p:nvCxnSpPr>
        <p:spPr>
          <a:xfrm flipV="1">
            <a:off x="3876925" y="2994875"/>
            <a:ext cx="0" cy="306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BDCEAD04-4333-4A9B-90C6-FB68497EF297}"/>
              </a:ext>
            </a:extLst>
          </p:cNvPr>
          <p:cNvCxnSpPr>
            <a:cxnSpLocks/>
          </p:cNvCxnSpPr>
          <p:nvPr/>
        </p:nvCxnSpPr>
        <p:spPr>
          <a:xfrm>
            <a:off x="1408874" y="1084367"/>
            <a:ext cx="532410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19E722D4-07CE-4BDA-BA05-10A2FC0548F8}"/>
              </a:ext>
            </a:extLst>
          </p:cNvPr>
          <p:cNvCxnSpPr>
            <a:cxnSpLocks/>
          </p:cNvCxnSpPr>
          <p:nvPr/>
        </p:nvCxnSpPr>
        <p:spPr>
          <a:xfrm>
            <a:off x="5153792" y="2347828"/>
            <a:ext cx="42590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76A63512-51B5-49CA-8B30-A9D0670D14EF}"/>
              </a:ext>
            </a:extLst>
          </p:cNvPr>
          <p:cNvCxnSpPr>
            <a:cxnSpLocks/>
          </p:cNvCxnSpPr>
          <p:nvPr/>
        </p:nvCxnSpPr>
        <p:spPr>
          <a:xfrm>
            <a:off x="6732977" y="1084367"/>
            <a:ext cx="0" cy="7443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7118881D-A15C-4E45-BAA7-65AD7D69D1F5}"/>
              </a:ext>
            </a:extLst>
          </p:cNvPr>
          <p:cNvCxnSpPr>
            <a:cxnSpLocks/>
          </p:cNvCxnSpPr>
          <p:nvPr/>
        </p:nvCxnSpPr>
        <p:spPr>
          <a:xfrm>
            <a:off x="1408874" y="1084367"/>
            <a:ext cx="0" cy="7443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D1927BB4-5BCC-4316-93B2-F28312A1638E}"/>
              </a:ext>
            </a:extLst>
          </p:cNvPr>
          <p:cNvCxnSpPr>
            <a:cxnSpLocks/>
          </p:cNvCxnSpPr>
          <p:nvPr/>
        </p:nvCxnSpPr>
        <p:spPr>
          <a:xfrm>
            <a:off x="1555905" y="2994875"/>
            <a:ext cx="0" cy="32572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D83CEE21-52E8-47CC-BFED-8D29D616EBD2}"/>
              </a:ext>
            </a:extLst>
          </p:cNvPr>
          <p:cNvSpPr/>
          <p:nvPr/>
        </p:nvSpPr>
        <p:spPr>
          <a:xfrm>
            <a:off x="441859" y="3437173"/>
            <a:ext cx="1742831" cy="1105422"/>
          </a:xfrm>
          <a:prstGeom prst="rect">
            <a:avLst/>
          </a:prstGeom>
          <a:solidFill>
            <a:schemeClr val="accent6"/>
          </a:solidFill>
          <a:ln>
            <a:solidFill>
              <a:schemeClr val="accent3">
                <a:lumMod val="20000"/>
                <a:lumOff val="8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p>
          <a:p>
            <a:pPr algn="ctr"/>
            <a:r>
              <a:rPr lang="en-US" b="1" dirty="0"/>
              <a:t>ML</a:t>
            </a:r>
          </a:p>
          <a:p>
            <a:pPr algn="ctr"/>
            <a:r>
              <a:rPr lang="en-US" b="1" dirty="0"/>
              <a:t>Model</a:t>
            </a:r>
          </a:p>
          <a:p>
            <a:pPr algn="ctr"/>
            <a:r>
              <a:rPr lang="en-US" dirty="0"/>
              <a:t>(</a:t>
            </a:r>
            <a:r>
              <a:rPr lang="en-US" dirty="0" err="1"/>
              <a:t>FastAI</a:t>
            </a:r>
            <a:r>
              <a:rPr lang="en-US" dirty="0"/>
              <a:t>)</a:t>
            </a:r>
          </a:p>
          <a:p>
            <a:pPr algn="ctr"/>
            <a:endParaRPr lang="en-US" dirty="0"/>
          </a:p>
        </p:txBody>
      </p:sp>
      <p:sp>
        <p:nvSpPr>
          <p:cNvPr id="19" name="Rectangle 18">
            <a:extLst>
              <a:ext uri="{FF2B5EF4-FFF2-40B4-BE49-F238E27FC236}">
                <a16:creationId xmlns:a16="http://schemas.microsoft.com/office/drawing/2014/main" id="{D74CF521-9506-4BBA-A663-33EA7CEFB66D}"/>
              </a:ext>
            </a:extLst>
          </p:cNvPr>
          <p:cNvSpPr/>
          <p:nvPr/>
        </p:nvSpPr>
        <p:spPr>
          <a:xfrm>
            <a:off x="441858" y="5008782"/>
            <a:ext cx="1742831" cy="1105423"/>
          </a:xfrm>
          <a:prstGeom prst="rect">
            <a:avLst/>
          </a:prstGeom>
          <a:solidFill>
            <a:schemeClr val="accent6"/>
          </a:solidFill>
          <a:ln>
            <a:solidFill>
              <a:schemeClr val="accent3">
                <a:lumMod val="20000"/>
                <a:lumOff val="8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Google Drive</a:t>
            </a:r>
          </a:p>
          <a:p>
            <a:pPr algn="ctr"/>
            <a:r>
              <a:rPr lang="en-US" b="1" dirty="0"/>
              <a:t>Collab</a:t>
            </a:r>
          </a:p>
        </p:txBody>
      </p:sp>
      <p:cxnSp>
        <p:nvCxnSpPr>
          <p:cNvPr id="20" name="Straight Arrow Connector 19">
            <a:extLst>
              <a:ext uri="{FF2B5EF4-FFF2-40B4-BE49-F238E27FC236}">
                <a16:creationId xmlns:a16="http://schemas.microsoft.com/office/drawing/2014/main" id="{87F545FE-8DD7-4020-8AE2-1DE4C80DA69D}"/>
              </a:ext>
            </a:extLst>
          </p:cNvPr>
          <p:cNvCxnSpPr>
            <a:cxnSpLocks/>
          </p:cNvCxnSpPr>
          <p:nvPr/>
        </p:nvCxnSpPr>
        <p:spPr>
          <a:xfrm flipV="1">
            <a:off x="1313274" y="4640022"/>
            <a:ext cx="0" cy="3397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E6B0EF7-D7C1-4A49-8649-AE2ACB0AFA81}"/>
              </a:ext>
            </a:extLst>
          </p:cNvPr>
          <p:cNvSpPr txBox="1"/>
          <p:nvPr/>
        </p:nvSpPr>
        <p:spPr>
          <a:xfrm>
            <a:off x="7946179" y="733215"/>
            <a:ext cx="4253131" cy="7940635"/>
          </a:xfrm>
          <a:prstGeom prst="rect">
            <a:avLst/>
          </a:prstGeom>
          <a:noFill/>
        </p:spPr>
        <p:txBody>
          <a:bodyPr wrap="square" rtlCol="0">
            <a:spAutoFit/>
          </a:bodyPr>
          <a:lstStyle/>
          <a:p>
            <a:pPr>
              <a:lnSpc>
                <a:spcPct val="150000"/>
              </a:lnSpc>
            </a:pPr>
            <a:r>
              <a:rPr lang="en-US" sz="2000" dirty="0"/>
              <a:t>09.  Upload data to Google Drive</a:t>
            </a:r>
          </a:p>
          <a:p>
            <a:pPr>
              <a:lnSpc>
                <a:spcPct val="150000"/>
              </a:lnSpc>
            </a:pPr>
            <a:r>
              <a:rPr lang="en-US" sz="2000" dirty="0"/>
              <a:t>10. Create URL list ML model</a:t>
            </a:r>
          </a:p>
          <a:p>
            <a:pPr>
              <a:lnSpc>
                <a:spcPct val="150000"/>
              </a:lnSpc>
            </a:pPr>
            <a:r>
              <a:rPr lang="en-US" sz="2000" dirty="0"/>
              <a:t>11. Prepare data for ML model</a:t>
            </a:r>
          </a:p>
          <a:p>
            <a:pPr>
              <a:lnSpc>
                <a:spcPct val="150000"/>
              </a:lnSpc>
            </a:pPr>
            <a:r>
              <a:rPr lang="en-US" sz="2000" dirty="0"/>
              <a:t>12. ML neural network splits images into train and test groups to verify model</a:t>
            </a:r>
          </a:p>
          <a:p>
            <a:pPr>
              <a:lnSpc>
                <a:spcPct val="150000"/>
              </a:lnSpc>
            </a:pPr>
            <a:r>
              <a:rPr lang="en-US" sz="2000" dirty="0"/>
              <a:t>13. ML Model is trained </a:t>
            </a:r>
          </a:p>
          <a:p>
            <a:pPr>
              <a:lnSpc>
                <a:spcPct val="150000"/>
              </a:lnSpc>
            </a:pPr>
            <a:r>
              <a:rPr lang="en-US" sz="2000" dirty="0"/>
              <a:t>14. ML Model is evaluated</a:t>
            </a:r>
          </a:p>
          <a:p>
            <a:pPr>
              <a:lnSpc>
                <a:spcPct val="150000"/>
              </a:lnSpc>
            </a:pPr>
            <a:r>
              <a:rPr lang="en-US" sz="2000" dirty="0"/>
              <a:t>15. ML Model is adjusted</a:t>
            </a:r>
          </a:p>
          <a:p>
            <a:pPr>
              <a:lnSpc>
                <a:spcPct val="150000"/>
              </a:lnSpc>
            </a:pPr>
            <a:r>
              <a:rPr lang="en-US" sz="2000" dirty="0"/>
              <a:t>16. ML Model is then saved in pickle to print</a:t>
            </a:r>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a:p>
            <a:pPr marL="342900" indent="-342900">
              <a:buAutoNum type="arabicPeriod"/>
            </a:pPr>
            <a:endParaRPr lang="en-US" dirty="0"/>
          </a:p>
        </p:txBody>
      </p:sp>
    </p:spTree>
    <p:extLst>
      <p:ext uri="{BB962C8B-B14F-4D97-AF65-F5344CB8AC3E}">
        <p14:creationId xmlns:p14="http://schemas.microsoft.com/office/powerpoint/2010/main" val="1998507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A2710-B07A-FF4F-BEF4-919DFFB1A756}"/>
              </a:ext>
            </a:extLst>
          </p:cNvPr>
          <p:cNvSpPr>
            <a:spLocks noGrp="1"/>
          </p:cNvSpPr>
          <p:nvPr>
            <p:ph type="title"/>
          </p:nvPr>
        </p:nvSpPr>
        <p:spPr>
          <a:xfrm>
            <a:off x="250825" y="268288"/>
            <a:ext cx="10026650" cy="655637"/>
          </a:xfrm>
        </p:spPr>
        <p:txBody>
          <a:bodyPr/>
          <a:lstStyle/>
          <a:p>
            <a:r>
              <a:rPr lang="en-US">
                <a:latin typeface="+mn-lt"/>
              </a:rPr>
              <a:t>Cleaning the data</a:t>
            </a:r>
            <a:endParaRPr lang="en-US" dirty="0">
              <a:latin typeface="+mn-lt"/>
            </a:endParaRPr>
          </a:p>
        </p:txBody>
      </p:sp>
      <p:sp>
        <p:nvSpPr>
          <p:cNvPr id="3" name="Content Placeholder 2">
            <a:extLst>
              <a:ext uri="{FF2B5EF4-FFF2-40B4-BE49-F238E27FC236}">
                <a16:creationId xmlns:a16="http://schemas.microsoft.com/office/drawing/2014/main" id="{D31158DA-CC21-E34B-9EB5-4DBE85C2A792}"/>
              </a:ext>
            </a:extLst>
          </p:cNvPr>
          <p:cNvSpPr>
            <a:spLocks noGrp="1"/>
          </p:cNvSpPr>
          <p:nvPr>
            <p:ph idx="1"/>
          </p:nvPr>
        </p:nvSpPr>
        <p:spPr>
          <a:xfrm>
            <a:off x="250825" y="735919"/>
            <a:ext cx="5126718" cy="5665787"/>
          </a:xfrm>
        </p:spPr>
        <p:txBody>
          <a:bodyPr>
            <a:normAutofit lnSpcReduction="10000"/>
          </a:bodyPr>
          <a:lstStyle/>
          <a:p>
            <a:pPr marL="0" indent="0">
              <a:buNone/>
            </a:pPr>
            <a:endParaRPr lang="en-US"/>
          </a:p>
          <a:p>
            <a:r>
              <a:rPr lang="en-US"/>
              <a:t>Load the all data into jupyter and create usable file names specified for each of the scientific name of the species to simplify downloading</a:t>
            </a:r>
          </a:p>
          <a:p>
            <a:r>
              <a:rPr lang="en-US"/>
              <a:t>Then create a text file list of the image urls available for each species and store in csv  to be used in Collab to run downloads</a:t>
            </a:r>
          </a:p>
          <a:p>
            <a:r>
              <a:rPr lang="en-US"/>
              <a:t>Remove the folders of species that had limited image urls available before training model</a:t>
            </a:r>
          </a:p>
          <a:p>
            <a:r>
              <a:rPr lang="en-US"/>
              <a:t>Find top losses from model and manually delete them in ImageCleaner</a:t>
            </a:r>
          </a:p>
          <a:p>
            <a:endParaRPr lang="en-US"/>
          </a:p>
          <a:p>
            <a:pPr marL="0" indent="0">
              <a:buNone/>
            </a:pPr>
            <a:endParaRPr lang="en-US" dirty="0"/>
          </a:p>
        </p:txBody>
      </p:sp>
      <p:pic>
        <p:nvPicPr>
          <p:cNvPr id="10" name="Picture 9" descr="Text&#10;&#10;Description automatically generated with low confidence">
            <a:extLst>
              <a:ext uri="{FF2B5EF4-FFF2-40B4-BE49-F238E27FC236}">
                <a16:creationId xmlns:a16="http://schemas.microsoft.com/office/drawing/2014/main" id="{D8D849EF-0CBA-7746-844C-0893060CBA78}"/>
              </a:ext>
            </a:extLst>
          </p:cNvPr>
          <p:cNvPicPr>
            <a:picLocks noChangeAspect="1"/>
          </p:cNvPicPr>
          <p:nvPr/>
        </p:nvPicPr>
        <p:blipFill>
          <a:blip r:embed="rId3"/>
          <a:stretch>
            <a:fillRect/>
          </a:stretch>
        </p:blipFill>
        <p:spPr>
          <a:xfrm>
            <a:off x="7382840" y="732787"/>
            <a:ext cx="2347677" cy="3989409"/>
          </a:xfrm>
          <a:prstGeom prst="rect">
            <a:avLst/>
          </a:prstGeom>
        </p:spPr>
      </p:pic>
      <p:pic>
        <p:nvPicPr>
          <p:cNvPr id="12" name="Picture 11" descr="A picture containing graphical user interface&#10;&#10;Description automatically generated">
            <a:extLst>
              <a:ext uri="{FF2B5EF4-FFF2-40B4-BE49-F238E27FC236}">
                <a16:creationId xmlns:a16="http://schemas.microsoft.com/office/drawing/2014/main" id="{4C4D32E0-1D90-CF48-85EF-0195ADD40C33}"/>
              </a:ext>
            </a:extLst>
          </p:cNvPr>
          <p:cNvPicPr>
            <a:picLocks noChangeAspect="1"/>
          </p:cNvPicPr>
          <p:nvPr/>
        </p:nvPicPr>
        <p:blipFill>
          <a:blip r:embed="rId4"/>
          <a:stretch>
            <a:fillRect/>
          </a:stretch>
        </p:blipFill>
        <p:spPr>
          <a:xfrm>
            <a:off x="6478531" y="5186695"/>
            <a:ext cx="4156294" cy="938518"/>
          </a:xfrm>
          <a:prstGeom prst="rect">
            <a:avLst/>
          </a:prstGeom>
        </p:spPr>
      </p:pic>
    </p:spTree>
    <p:extLst>
      <p:ext uri="{BB962C8B-B14F-4D97-AF65-F5344CB8AC3E}">
        <p14:creationId xmlns:p14="http://schemas.microsoft.com/office/powerpoint/2010/main" val="4197066509"/>
      </p:ext>
    </p:extLst>
  </p:cSld>
  <p:clrMapOvr>
    <a:masterClrMapping/>
  </p:clrMapOvr>
</p:sld>
</file>

<file path=ppt/theme/theme1.xml><?xml version="1.0" encoding="utf-8"?>
<a:theme xmlns:a="http://schemas.openxmlformats.org/drawingml/2006/main" name="LeafVTI">
  <a:themeElements>
    <a:clrScheme name="AnalogousFromLightSeedLeftStep">
      <a:dk1>
        <a:srgbClr val="000000"/>
      </a:dk1>
      <a:lt1>
        <a:srgbClr val="FFFFFF"/>
      </a:lt1>
      <a:dk2>
        <a:srgbClr val="243141"/>
      </a:dk2>
      <a:lt2>
        <a:srgbClr val="E3E8E2"/>
      </a:lt2>
      <a:accent1>
        <a:srgbClr val="BE95C7"/>
      </a:accent1>
      <a:accent2>
        <a:srgbClr val="967EBB"/>
      </a:accent2>
      <a:accent3>
        <a:srgbClr val="9596C7"/>
      </a:accent3>
      <a:accent4>
        <a:srgbClr val="7E99BB"/>
      </a:accent4>
      <a:accent5>
        <a:srgbClr val="7FACB3"/>
      </a:accent5>
      <a:accent6>
        <a:srgbClr val="75AD9E"/>
      </a:accent6>
      <a:hlink>
        <a:srgbClr val="628F57"/>
      </a:hlink>
      <a:folHlink>
        <a:srgbClr val="7F7F7F"/>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{237D63CC-B5F8-3F4A-A230-24E7EE3D5833}tf10001063</Template>
  <TotalTime>1895</TotalTime>
  <Words>1191</Words>
  <Application>Microsoft Office PowerPoint</Application>
  <PresentationFormat>Widescreen</PresentationFormat>
  <Paragraphs>193</Paragraphs>
  <Slides>19</Slides>
  <Notes>19</Notes>
  <HiddenSlides>0</HiddenSlides>
  <MMClips>1</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Amasis MT Pro Black</vt:lpstr>
      <vt:lpstr>Arial</vt:lpstr>
      <vt:lpstr>Avenir Next LT Pro Light</vt:lpstr>
      <vt:lpstr>Calibri</vt:lpstr>
      <vt:lpstr>Google Sans</vt:lpstr>
      <vt:lpstr>Londrina Solid</vt:lpstr>
      <vt:lpstr>Niramit</vt:lpstr>
      <vt:lpstr>Open Sans</vt:lpstr>
      <vt:lpstr>Rockwell Nova Light</vt:lpstr>
      <vt:lpstr>Wingdings</vt:lpstr>
      <vt:lpstr>LeafVTI</vt:lpstr>
      <vt:lpstr>Feline Classification  ML Model</vt:lpstr>
      <vt:lpstr>Project Overview &amp; Agenda</vt:lpstr>
      <vt:lpstr>Inspiration</vt:lpstr>
      <vt:lpstr>Project Development</vt:lpstr>
      <vt:lpstr>About the data</vt:lpstr>
      <vt:lpstr>About the data</vt:lpstr>
      <vt:lpstr>Code Flow </vt:lpstr>
      <vt:lpstr>Code Flow-continued</vt:lpstr>
      <vt:lpstr>Cleaning the data</vt:lpstr>
      <vt:lpstr>Challenges With Model</vt:lpstr>
      <vt:lpstr>Confusion Matrix</vt:lpstr>
      <vt:lpstr>PowerPoint Presentation</vt:lpstr>
      <vt:lpstr>Antidote to extinction</vt:lpstr>
      <vt:lpstr>Antidote to extinction</vt:lpstr>
      <vt:lpstr>PowerPoint Presentation</vt:lpstr>
      <vt:lpstr>There are 3,900 tigers in the entire world. </vt:lpstr>
      <vt:lpstr>PROJECT Demo</vt:lpstr>
      <vt:lpstr>Questions?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Endangered Species Data Driven Website</dc:title>
  <dc:creator>Salazar, Jonathan</dc:creator>
  <cp:lastModifiedBy>Norman Chan</cp:lastModifiedBy>
  <cp:revision>10</cp:revision>
  <dcterms:created xsi:type="dcterms:W3CDTF">2021-08-17T19:35:43Z</dcterms:created>
  <dcterms:modified xsi:type="dcterms:W3CDTF">2021-09-28T01:33:43Z</dcterms:modified>
</cp:coreProperties>
</file>

<file path=docProps/thumbnail.jpeg>
</file>